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26"/>
  </p:handoutMasterIdLst>
  <p:sldIdLst>
    <p:sldId id="256" r:id="rId2"/>
    <p:sldId id="257" r:id="rId3"/>
    <p:sldId id="258" r:id="rId4"/>
    <p:sldId id="263" r:id="rId5"/>
    <p:sldId id="264" r:id="rId6"/>
    <p:sldId id="259" r:id="rId7"/>
    <p:sldId id="273" r:id="rId8"/>
    <p:sldId id="262" r:id="rId9"/>
    <p:sldId id="269" r:id="rId10"/>
    <p:sldId id="278" r:id="rId11"/>
    <p:sldId id="279" r:id="rId12"/>
    <p:sldId id="270" r:id="rId13"/>
    <p:sldId id="272" r:id="rId14"/>
    <p:sldId id="261" r:id="rId15"/>
    <p:sldId id="281" r:id="rId16"/>
    <p:sldId id="275" r:id="rId17"/>
    <p:sldId id="283" r:id="rId18"/>
    <p:sldId id="282" r:id="rId19"/>
    <p:sldId id="276" r:id="rId20"/>
    <p:sldId id="284" r:id="rId21"/>
    <p:sldId id="285" r:id="rId22"/>
    <p:sldId id="286" r:id="rId23"/>
    <p:sldId id="287" r:id="rId24"/>
    <p:sldId id="271" r:id="rId25"/>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3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1DDE2-AF30-46B6-A3D4-9D2E57476241}" type="doc">
      <dgm:prSet loTypeId="urn:microsoft.com/office/officeart/2005/8/layout/architecture+Icon" loCatId="officeonline" qsTypeId="urn:microsoft.com/office/officeart/2005/8/quickstyle/3d9" qsCatId="3D" csTypeId="urn:microsoft.com/office/officeart/2005/8/colors/accent1_2" csCatId="accent1" phldr="1"/>
      <dgm:spPr/>
      <dgm:t>
        <a:bodyPr/>
        <a:lstStyle/>
        <a:p>
          <a:endParaRPr lang="en-US"/>
        </a:p>
      </dgm:t>
    </dgm:pt>
    <dgm:pt modelId="{A8D085E5-334A-477E-A7B7-BD8445CEC28D}">
      <dgm:prSet phldrT="[Text]" custT="1"/>
      <dgm:spPr/>
      <dgm:t>
        <a:bodyPr/>
        <a:lstStyle/>
        <a:p>
          <a:pPr algn="ctr"/>
          <a:r>
            <a:rPr lang="en-US" sz="2400" b="1" dirty="0" smtClean="0"/>
            <a:t>A C </a:t>
          </a:r>
          <a:r>
            <a:rPr lang="en-US" sz="2400" b="1" dirty="0" err="1" smtClean="0"/>
            <a:t>C</a:t>
          </a:r>
          <a:r>
            <a:rPr lang="en-US" sz="2400" b="1" dirty="0" smtClean="0"/>
            <a:t> E S I B I L I D A D         W E B</a:t>
          </a:r>
          <a:endParaRPr lang="en-US" sz="2400" b="1" dirty="0"/>
        </a:p>
      </dgm:t>
    </dgm:pt>
    <dgm:pt modelId="{FAEA8D7A-7C35-42FB-B1E2-2A6EC087AD33}" type="parTrans" cxnId="{AC98EBB7-47E1-4420-B08C-7E53D4614D58}">
      <dgm:prSet/>
      <dgm:spPr/>
      <dgm:t>
        <a:bodyPr/>
        <a:lstStyle/>
        <a:p>
          <a:endParaRPr lang="en-US"/>
        </a:p>
      </dgm:t>
    </dgm:pt>
    <dgm:pt modelId="{4FB898D3-CA9B-483C-A9AE-39935E8C36B2}" type="sibTrans" cxnId="{AC98EBB7-47E1-4420-B08C-7E53D4614D58}">
      <dgm:prSet/>
      <dgm:spPr/>
      <dgm:t>
        <a:bodyPr/>
        <a:lstStyle/>
        <a:p>
          <a:endParaRPr lang="en-US"/>
        </a:p>
      </dgm:t>
    </dgm:pt>
    <dgm:pt modelId="{4A59C177-081F-458C-A6B8-E1A476358CA6}">
      <dgm:prSet phldrT="[Text]" custT="1"/>
      <dgm:spPr/>
      <dgm:t>
        <a:bodyPr/>
        <a:lstStyle/>
        <a:p>
          <a:r>
            <a:rPr lang="en-US" sz="2400" dirty="0" err="1" smtClean="0"/>
            <a:t>Pautas</a:t>
          </a:r>
          <a:r>
            <a:rPr lang="en-US" sz="2400" dirty="0" smtClean="0"/>
            <a:t> de </a:t>
          </a:r>
          <a:r>
            <a:rPr lang="en-US" sz="2400" dirty="0" err="1" smtClean="0"/>
            <a:t>Accesibilidad</a:t>
          </a:r>
          <a:r>
            <a:rPr lang="en-US" sz="2400" dirty="0" smtClean="0"/>
            <a:t> al </a:t>
          </a:r>
          <a:r>
            <a:rPr lang="en-US" sz="2400" dirty="0" err="1" smtClean="0"/>
            <a:t>Contenido</a:t>
          </a:r>
          <a:r>
            <a:rPr lang="en-US" sz="2400" dirty="0" smtClean="0"/>
            <a:t> de la Web</a:t>
          </a:r>
          <a:endParaRPr lang="en-US" sz="2400" dirty="0"/>
        </a:p>
      </dgm:t>
    </dgm:pt>
    <dgm:pt modelId="{443578F6-DE6D-4DCA-9E72-970455C6FD00}" type="parTrans" cxnId="{276F43C5-44F5-4CA2-81FF-ECAD2D73E14B}">
      <dgm:prSet/>
      <dgm:spPr/>
      <dgm:t>
        <a:bodyPr/>
        <a:lstStyle/>
        <a:p>
          <a:endParaRPr lang="en-US"/>
        </a:p>
      </dgm:t>
    </dgm:pt>
    <dgm:pt modelId="{9158A557-0A83-430B-8F2A-5226273E2AC8}" type="sibTrans" cxnId="{276F43C5-44F5-4CA2-81FF-ECAD2D73E14B}">
      <dgm:prSet/>
      <dgm:spPr/>
      <dgm:t>
        <a:bodyPr/>
        <a:lstStyle/>
        <a:p>
          <a:endParaRPr lang="en-US"/>
        </a:p>
      </dgm:t>
    </dgm:pt>
    <dgm:pt modelId="{FB5897BF-9C78-4E8F-8621-631305811DED}">
      <dgm:prSet phldrT="[Text]" custT="1"/>
      <dgm:spPr/>
      <dgm:t>
        <a:bodyPr/>
        <a:lstStyle/>
        <a:p>
          <a:r>
            <a:rPr lang="en-US" sz="2400" dirty="0" err="1" smtClean="0"/>
            <a:t>Puntos</a:t>
          </a:r>
          <a:r>
            <a:rPr lang="en-US" sz="2400" dirty="0" smtClean="0"/>
            <a:t> de </a:t>
          </a:r>
          <a:r>
            <a:rPr lang="en-US" sz="2400" dirty="0" err="1" smtClean="0"/>
            <a:t>verificación</a:t>
          </a:r>
          <a:endParaRPr lang="en-US" sz="2400" dirty="0"/>
        </a:p>
      </dgm:t>
    </dgm:pt>
    <dgm:pt modelId="{DB8F6F79-3AA1-40C0-BBE5-12720B91B28E}" type="parTrans" cxnId="{C8180B58-BA45-4D31-8BDE-1DA08CAB62C3}">
      <dgm:prSet/>
      <dgm:spPr/>
      <dgm:t>
        <a:bodyPr/>
        <a:lstStyle/>
        <a:p>
          <a:endParaRPr lang="en-US"/>
        </a:p>
      </dgm:t>
    </dgm:pt>
    <dgm:pt modelId="{94AFFA29-42DB-4074-B0A7-EE7F2C63F792}" type="sibTrans" cxnId="{C8180B58-BA45-4D31-8BDE-1DA08CAB62C3}">
      <dgm:prSet/>
      <dgm:spPr/>
      <dgm:t>
        <a:bodyPr/>
        <a:lstStyle/>
        <a:p>
          <a:endParaRPr lang="en-US"/>
        </a:p>
      </dgm:t>
    </dgm:pt>
    <dgm:pt modelId="{4160FBDA-8938-47B7-8091-FC6577DD5844}">
      <dgm:prSet phldrT="[Text]" custT="1"/>
      <dgm:spPr/>
      <dgm:t>
        <a:bodyPr/>
        <a:lstStyle/>
        <a:p>
          <a:r>
            <a:rPr lang="en-US" sz="2800" dirty="0" err="1" smtClean="0"/>
            <a:t>Prioridad</a:t>
          </a:r>
          <a:r>
            <a:rPr lang="en-US" sz="2800" dirty="0" smtClean="0"/>
            <a:t> </a:t>
          </a:r>
          <a:br>
            <a:rPr lang="en-US" sz="2800" dirty="0" smtClean="0"/>
          </a:br>
          <a:r>
            <a:rPr lang="en-US" sz="2800" dirty="0" smtClean="0"/>
            <a:t>(1, 2, 3)</a:t>
          </a:r>
          <a:endParaRPr lang="en-US" sz="2800" dirty="0"/>
        </a:p>
      </dgm:t>
    </dgm:pt>
    <dgm:pt modelId="{4CE5AF8C-BFDA-4EC7-85DE-5316F74E4E38}" type="parTrans" cxnId="{960A9282-34FF-402B-BBAA-181EF6C494F1}">
      <dgm:prSet/>
      <dgm:spPr/>
      <dgm:t>
        <a:bodyPr/>
        <a:lstStyle/>
        <a:p>
          <a:endParaRPr lang="en-US"/>
        </a:p>
      </dgm:t>
    </dgm:pt>
    <dgm:pt modelId="{E766552D-B579-4533-A917-54FF0D4FF4AB}" type="sibTrans" cxnId="{960A9282-34FF-402B-BBAA-181EF6C494F1}">
      <dgm:prSet/>
      <dgm:spPr/>
      <dgm:t>
        <a:bodyPr/>
        <a:lstStyle/>
        <a:p>
          <a:endParaRPr lang="en-US"/>
        </a:p>
      </dgm:t>
    </dgm:pt>
    <dgm:pt modelId="{9BEF0FDE-AB40-4679-8854-412CCA7E29AF}">
      <dgm:prSet phldrT="[Text]" custT="1"/>
      <dgm:spPr/>
      <dgm:t>
        <a:bodyPr/>
        <a:lstStyle/>
        <a:p>
          <a:r>
            <a:rPr lang="en-US" sz="2300" dirty="0" err="1" smtClean="0"/>
            <a:t>Niveles</a:t>
          </a:r>
          <a:r>
            <a:rPr lang="en-US" sz="2300" dirty="0" smtClean="0"/>
            <a:t> de </a:t>
          </a:r>
          <a:r>
            <a:rPr lang="en-US" sz="2300" dirty="0" err="1" smtClean="0"/>
            <a:t>Conformidad</a:t>
          </a:r>
          <a:r>
            <a:rPr lang="en-US" sz="2300" dirty="0" smtClean="0"/>
            <a:t> </a:t>
          </a:r>
          <a:r>
            <a:rPr lang="en-US" sz="2400" dirty="0" smtClean="0"/>
            <a:t>(A, AA, AAA)</a:t>
          </a:r>
          <a:endParaRPr lang="en-US" sz="2400" dirty="0"/>
        </a:p>
      </dgm:t>
    </dgm:pt>
    <dgm:pt modelId="{D84E4CC2-00F7-483F-AD0E-AC0F2623572B}" type="parTrans" cxnId="{F31B7752-D92C-456C-A859-82CA4C92D4F0}">
      <dgm:prSet/>
      <dgm:spPr/>
      <dgm:t>
        <a:bodyPr/>
        <a:lstStyle/>
        <a:p>
          <a:endParaRPr lang="en-US"/>
        </a:p>
      </dgm:t>
    </dgm:pt>
    <dgm:pt modelId="{2DD5F6D5-D904-4FB8-8079-5567697F22F8}" type="sibTrans" cxnId="{F31B7752-D92C-456C-A859-82CA4C92D4F0}">
      <dgm:prSet/>
      <dgm:spPr/>
      <dgm:t>
        <a:bodyPr/>
        <a:lstStyle/>
        <a:p>
          <a:endParaRPr lang="en-US"/>
        </a:p>
      </dgm:t>
    </dgm:pt>
    <dgm:pt modelId="{3B22B5FC-A897-4986-8121-A6089256380B}" type="pres">
      <dgm:prSet presAssocID="{D4C1DDE2-AF30-46B6-A3D4-9D2E57476241}" presName="Name0" presStyleCnt="0">
        <dgm:presLayoutVars>
          <dgm:chPref val="1"/>
          <dgm:dir/>
          <dgm:animOne val="branch"/>
          <dgm:animLvl val="lvl"/>
          <dgm:resizeHandles/>
        </dgm:presLayoutVars>
      </dgm:prSet>
      <dgm:spPr/>
      <dgm:t>
        <a:bodyPr/>
        <a:lstStyle/>
        <a:p>
          <a:endParaRPr lang="en-US"/>
        </a:p>
      </dgm:t>
    </dgm:pt>
    <dgm:pt modelId="{C1A49E7F-D53F-414F-8082-377CD253E998}" type="pres">
      <dgm:prSet presAssocID="{A8D085E5-334A-477E-A7B7-BD8445CEC28D}" presName="vertOne" presStyleCnt="0"/>
      <dgm:spPr/>
    </dgm:pt>
    <dgm:pt modelId="{04DCE4BC-C96C-4ED5-9289-45569E731904}" type="pres">
      <dgm:prSet presAssocID="{A8D085E5-334A-477E-A7B7-BD8445CEC28D}" presName="txOne" presStyleLbl="node0" presStyleIdx="0" presStyleCnt="1">
        <dgm:presLayoutVars>
          <dgm:chPref val="3"/>
        </dgm:presLayoutVars>
      </dgm:prSet>
      <dgm:spPr/>
      <dgm:t>
        <a:bodyPr/>
        <a:lstStyle/>
        <a:p>
          <a:endParaRPr lang="en-US"/>
        </a:p>
      </dgm:t>
    </dgm:pt>
    <dgm:pt modelId="{1B5426E2-6C14-4CD6-A55A-C3079A1FB1FF}" type="pres">
      <dgm:prSet presAssocID="{A8D085E5-334A-477E-A7B7-BD8445CEC28D}" presName="parTransOne" presStyleCnt="0"/>
      <dgm:spPr/>
    </dgm:pt>
    <dgm:pt modelId="{5314CAB6-9D7D-4297-8BDF-759A137DA9C4}" type="pres">
      <dgm:prSet presAssocID="{A8D085E5-334A-477E-A7B7-BD8445CEC28D}" presName="horzOne" presStyleCnt="0"/>
      <dgm:spPr/>
    </dgm:pt>
    <dgm:pt modelId="{349E8C48-46C6-40FC-B745-10EB5C19EFB2}" type="pres">
      <dgm:prSet presAssocID="{4A59C177-081F-458C-A6B8-E1A476358CA6}" presName="vertTwo" presStyleCnt="0"/>
      <dgm:spPr/>
    </dgm:pt>
    <dgm:pt modelId="{FF6F0BCC-1534-481D-932D-0890187F564D}" type="pres">
      <dgm:prSet presAssocID="{4A59C177-081F-458C-A6B8-E1A476358CA6}" presName="txTwo" presStyleLbl="node2" presStyleIdx="0" presStyleCnt="4">
        <dgm:presLayoutVars>
          <dgm:chPref val="3"/>
        </dgm:presLayoutVars>
      </dgm:prSet>
      <dgm:spPr/>
      <dgm:t>
        <a:bodyPr/>
        <a:lstStyle/>
        <a:p>
          <a:endParaRPr lang="en-US"/>
        </a:p>
      </dgm:t>
    </dgm:pt>
    <dgm:pt modelId="{FDB2487F-F89B-4105-92BA-94B854B5850A}" type="pres">
      <dgm:prSet presAssocID="{4A59C177-081F-458C-A6B8-E1A476358CA6}" presName="horzTwo" presStyleCnt="0"/>
      <dgm:spPr/>
    </dgm:pt>
    <dgm:pt modelId="{D12EC8F5-5027-43AE-A208-C864D2258560}" type="pres">
      <dgm:prSet presAssocID="{9158A557-0A83-430B-8F2A-5226273E2AC8}" presName="sibSpaceTwo" presStyleCnt="0"/>
      <dgm:spPr/>
    </dgm:pt>
    <dgm:pt modelId="{3DA12E3B-3F74-4B5B-8B40-A1FD37F44572}" type="pres">
      <dgm:prSet presAssocID="{FB5897BF-9C78-4E8F-8621-631305811DED}" presName="vertTwo" presStyleCnt="0"/>
      <dgm:spPr/>
    </dgm:pt>
    <dgm:pt modelId="{E4FD08B9-D64A-41BB-AA80-B243C9C4F349}" type="pres">
      <dgm:prSet presAssocID="{FB5897BF-9C78-4E8F-8621-631305811DED}" presName="txTwo" presStyleLbl="node2" presStyleIdx="1" presStyleCnt="4">
        <dgm:presLayoutVars>
          <dgm:chPref val="3"/>
        </dgm:presLayoutVars>
      </dgm:prSet>
      <dgm:spPr/>
      <dgm:t>
        <a:bodyPr/>
        <a:lstStyle/>
        <a:p>
          <a:endParaRPr lang="en-US"/>
        </a:p>
      </dgm:t>
    </dgm:pt>
    <dgm:pt modelId="{B4CD9BE7-F364-4E43-B52F-4099D152FADC}" type="pres">
      <dgm:prSet presAssocID="{FB5897BF-9C78-4E8F-8621-631305811DED}" presName="horzTwo" presStyleCnt="0"/>
      <dgm:spPr/>
    </dgm:pt>
    <dgm:pt modelId="{E4EDF2A0-D773-46A9-9722-59E069A4B6AA}" type="pres">
      <dgm:prSet presAssocID="{94AFFA29-42DB-4074-B0A7-EE7F2C63F792}" presName="sibSpaceTwo" presStyleCnt="0"/>
      <dgm:spPr/>
    </dgm:pt>
    <dgm:pt modelId="{EA1D6851-88A2-491B-A4A9-3C0D8554EC5E}" type="pres">
      <dgm:prSet presAssocID="{4160FBDA-8938-47B7-8091-FC6577DD5844}" presName="vertTwo" presStyleCnt="0"/>
      <dgm:spPr/>
    </dgm:pt>
    <dgm:pt modelId="{CEDE9614-69E2-4A9C-B916-775637439C41}" type="pres">
      <dgm:prSet presAssocID="{4160FBDA-8938-47B7-8091-FC6577DD5844}" presName="txTwo" presStyleLbl="node2" presStyleIdx="2" presStyleCnt="4">
        <dgm:presLayoutVars>
          <dgm:chPref val="3"/>
        </dgm:presLayoutVars>
      </dgm:prSet>
      <dgm:spPr/>
      <dgm:t>
        <a:bodyPr/>
        <a:lstStyle/>
        <a:p>
          <a:endParaRPr lang="en-US"/>
        </a:p>
      </dgm:t>
    </dgm:pt>
    <dgm:pt modelId="{6AF9AA70-8D72-4E2B-A30B-E3A750EA40FE}" type="pres">
      <dgm:prSet presAssocID="{4160FBDA-8938-47B7-8091-FC6577DD5844}" presName="horzTwo" presStyleCnt="0"/>
      <dgm:spPr/>
    </dgm:pt>
    <dgm:pt modelId="{CA96FE74-BC46-42D8-8B44-87CC889B81FA}" type="pres">
      <dgm:prSet presAssocID="{E766552D-B579-4533-A917-54FF0D4FF4AB}" presName="sibSpaceTwo" presStyleCnt="0"/>
      <dgm:spPr/>
    </dgm:pt>
    <dgm:pt modelId="{414A9AC9-F079-4CE0-81F2-08C2DA52FE6C}" type="pres">
      <dgm:prSet presAssocID="{9BEF0FDE-AB40-4679-8854-412CCA7E29AF}" presName="vertTwo" presStyleCnt="0"/>
      <dgm:spPr/>
    </dgm:pt>
    <dgm:pt modelId="{93DED948-65CC-48FB-89D8-C4011B5696CA}" type="pres">
      <dgm:prSet presAssocID="{9BEF0FDE-AB40-4679-8854-412CCA7E29AF}" presName="txTwo" presStyleLbl="node2" presStyleIdx="3" presStyleCnt="4" custLinFactNeighborX="6493" custLinFactNeighborY="-5372">
        <dgm:presLayoutVars>
          <dgm:chPref val="3"/>
        </dgm:presLayoutVars>
      </dgm:prSet>
      <dgm:spPr/>
      <dgm:t>
        <a:bodyPr/>
        <a:lstStyle/>
        <a:p>
          <a:endParaRPr lang="en-US"/>
        </a:p>
      </dgm:t>
    </dgm:pt>
    <dgm:pt modelId="{0A094B4B-8468-4434-A5A6-DBBDB1C6B9D8}" type="pres">
      <dgm:prSet presAssocID="{9BEF0FDE-AB40-4679-8854-412CCA7E29AF}" presName="horzTwo" presStyleCnt="0"/>
      <dgm:spPr/>
    </dgm:pt>
  </dgm:ptLst>
  <dgm:cxnLst>
    <dgm:cxn modelId="{AA4EAD1A-8F14-4A70-BC43-50D5DB51522A}" type="presOf" srcId="{FB5897BF-9C78-4E8F-8621-631305811DED}" destId="{E4FD08B9-D64A-41BB-AA80-B243C9C4F349}" srcOrd="0" destOrd="0" presId="urn:microsoft.com/office/officeart/2005/8/layout/architecture+Icon"/>
    <dgm:cxn modelId="{B98E89CF-F660-4200-A63D-7EA9387D73A7}" type="presOf" srcId="{D4C1DDE2-AF30-46B6-A3D4-9D2E57476241}" destId="{3B22B5FC-A897-4986-8121-A6089256380B}" srcOrd="0" destOrd="0" presId="urn:microsoft.com/office/officeart/2005/8/layout/architecture+Icon"/>
    <dgm:cxn modelId="{960A9282-34FF-402B-BBAA-181EF6C494F1}" srcId="{A8D085E5-334A-477E-A7B7-BD8445CEC28D}" destId="{4160FBDA-8938-47B7-8091-FC6577DD5844}" srcOrd="2" destOrd="0" parTransId="{4CE5AF8C-BFDA-4EC7-85DE-5316F74E4E38}" sibTransId="{E766552D-B579-4533-A917-54FF0D4FF4AB}"/>
    <dgm:cxn modelId="{AC98EBB7-47E1-4420-B08C-7E53D4614D58}" srcId="{D4C1DDE2-AF30-46B6-A3D4-9D2E57476241}" destId="{A8D085E5-334A-477E-A7B7-BD8445CEC28D}" srcOrd="0" destOrd="0" parTransId="{FAEA8D7A-7C35-42FB-B1E2-2A6EC087AD33}" sibTransId="{4FB898D3-CA9B-483C-A9AE-39935E8C36B2}"/>
    <dgm:cxn modelId="{9F29F7CD-28FC-4106-A74E-63E896D33A88}" type="presOf" srcId="{4160FBDA-8938-47B7-8091-FC6577DD5844}" destId="{CEDE9614-69E2-4A9C-B916-775637439C41}" srcOrd="0" destOrd="0" presId="urn:microsoft.com/office/officeart/2005/8/layout/architecture+Icon"/>
    <dgm:cxn modelId="{276F43C5-44F5-4CA2-81FF-ECAD2D73E14B}" srcId="{A8D085E5-334A-477E-A7B7-BD8445CEC28D}" destId="{4A59C177-081F-458C-A6B8-E1A476358CA6}" srcOrd="0" destOrd="0" parTransId="{443578F6-DE6D-4DCA-9E72-970455C6FD00}" sibTransId="{9158A557-0A83-430B-8F2A-5226273E2AC8}"/>
    <dgm:cxn modelId="{C8180B58-BA45-4D31-8BDE-1DA08CAB62C3}" srcId="{A8D085E5-334A-477E-A7B7-BD8445CEC28D}" destId="{FB5897BF-9C78-4E8F-8621-631305811DED}" srcOrd="1" destOrd="0" parTransId="{DB8F6F79-3AA1-40C0-BBE5-12720B91B28E}" sibTransId="{94AFFA29-42DB-4074-B0A7-EE7F2C63F792}"/>
    <dgm:cxn modelId="{78EDEF80-8EF5-4385-A098-3A88D33450A8}" type="presOf" srcId="{A8D085E5-334A-477E-A7B7-BD8445CEC28D}" destId="{04DCE4BC-C96C-4ED5-9289-45569E731904}" srcOrd="0" destOrd="0" presId="urn:microsoft.com/office/officeart/2005/8/layout/architecture+Icon"/>
    <dgm:cxn modelId="{7AC737BA-EFC9-4690-BCCC-5D1DF366AD1E}" type="presOf" srcId="{4A59C177-081F-458C-A6B8-E1A476358CA6}" destId="{FF6F0BCC-1534-481D-932D-0890187F564D}" srcOrd="0" destOrd="0" presId="urn:microsoft.com/office/officeart/2005/8/layout/architecture+Icon"/>
    <dgm:cxn modelId="{F31B7752-D92C-456C-A859-82CA4C92D4F0}" srcId="{A8D085E5-334A-477E-A7B7-BD8445CEC28D}" destId="{9BEF0FDE-AB40-4679-8854-412CCA7E29AF}" srcOrd="3" destOrd="0" parTransId="{D84E4CC2-00F7-483F-AD0E-AC0F2623572B}" sibTransId="{2DD5F6D5-D904-4FB8-8079-5567697F22F8}"/>
    <dgm:cxn modelId="{165876E6-8F62-471B-9AC7-B1AE297E1C32}" type="presOf" srcId="{9BEF0FDE-AB40-4679-8854-412CCA7E29AF}" destId="{93DED948-65CC-48FB-89D8-C4011B5696CA}" srcOrd="0" destOrd="0" presId="urn:microsoft.com/office/officeart/2005/8/layout/architecture+Icon"/>
    <dgm:cxn modelId="{1CF139BF-AB32-49C5-A3C0-A19B8CE5E381}" type="presParOf" srcId="{3B22B5FC-A897-4986-8121-A6089256380B}" destId="{C1A49E7F-D53F-414F-8082-377CD253E998}" srcOrd="0" destOrd="0" presId="urn:microsoft.com/office/officeart/2005/8/layout/architecture+Icon"/>
    <dgm:cxn modelId="{853473D6-871B-4968-A79B-4D2376A1B955}" type="presParOf" srcId="{C1A49E7F-D53F-414F-8082-377CD253E998}" destId="{04DCE4BC-C96C-4ED5-9289-45569E731904}" srcOrd="0" destOrd="0" presId="urn:microsoft.com/office/officeart/2005/8/layout/architecture+Icon"/>
    <dgm:cxn modelId="{7D145AC3-95AB-497E-AE89-E826AFD0DDC4}" type="presParOf" srcId="{C1A49E7F-D53F-414F-8082-377CD253E998}" destId="{1B5426E2-6C14-4CD6-A55A-C3079A1FB1FF}" srcOrd="1" destOrd="0" presId="urn:microsoft.com/office/officeart/2005/8/layout/architecture+Icon"/>
    <dgm:cxn modelId="{8E73FDF7-AD77-4BD3-890E-03A681360E7F}" type="presParOf" srcId="{C1A49E7F-D53F-414F-8082-377CD253E998}" destId="{5314CAB6-9D7D-4297-8BDF-759A137DA9C4}" srcOrd="2" destOrd="0" presId="urn:microsoft.com/office/officeart/2005/8/layout/architecture+Icon"/>
    <dgm:cxn modelId="{2C416E5D-5873-4488-B208-55682340F4A0}" type="presParOf" srcId="{5314CAB6-9D7D-4297-8BDF-759A137DA9C4}" destId="{349E8C48-46C6-40FC-B745-10EB5C19EFB2}" srcOrd="0" destOrd="0" presId="urn:microsoft.com/office/officeart/2005/8/layout/architecture+Icon"/>
    <dgm:cxn modelId="{0EFA83AD-4195-4D21-B9C0-A1FA06C30CFE}" type="presParOf" srcId="{349E8C48-46C6-40FC-B745-10EB5C19EFB2}" destId="{FF6F0BCC-1534-481D-932D-0890187F564D}" srcOrd="0" destOrd="0" presId="urn:microsoft.com/office/officeart/2005/8/layout/architecture+Icon"/>
    <dgm:cxn modelId="{2D61C8A7-8D52-4573-B0DC-40C8CBE0B149}" type="presParOf" srcId="{349E8C48-46C6-40FC-B745-10EB5C19EFB2}" destId="{FDB2487F-F89B-4105-92BA-94B854B5850A}" srcOrd="1" destOrd="0" presId="urn:microsoft.com/office/officeart/2005/8/layout/architecture+Icon"/>
    <dgm:cxn modelId="{E2AC9F4A-5982-4C90-A5FE-8653F4A1A0E2}" type="presParOf" srcId="{5314CAB6-9D7D-4297-8BDF-759A137DA9C4}" destId="{D12EC8F5-5027-43AE-A208-C864D2258560}" srcOrd="1" destOrd="0" presId="urn:microsoft.com/office/officeart/2005/8/layout/architecture+Icon"/>
    <dgm:cxn modelId="{AEA03893-618C-4EDC-8877-CD3B69AD86E0}" type="presParOf" srcId="{5314CAB6-9D7D-4297-8BDF-759A137DA9C4}" destId="{3DA12E3B-3F74-4B5B-8B40-A1FD37F44572}" srcOrd="2" destOrd="0" presId="urn:microsoft.com/office/officeart/2005/8/layout/architecture+Icon"/>
    <dgm:cxn modelId="{746CA611-A8C4-4E51-AF4C-029C4B3F1699}" type="presParOf" srcId="{3DA12E3B-3F74-4B5B-8B40-A1FD37F44572}" destId="{E4FD08B9-D64A-41BB-AA80-B243C9C4F349}" srcOrd="0" destOrd="0" presId="urn:microsoft.com/office/officeart/2005/8/layout/architecture+Icon"/>
    <dgm:cxn modelId="{3E1A412F-021F-48A7-A435-35E2F12B0696}" type="presParOf" srcId="{3DA12E3B-3F74-4B5B-8B40-A1FD37F44572}" destId="{B4CD9BE7-F364-4E43-B52F-4099D152FADC}" srcOrd="1" destOrd="0" presId="urn:microsoft.com/office/officeart/2005/8/layout/architecture+Icon"/>
    <dgm:cxn modelId="{145AF26C-AF46-480E-A85E-81F043CB1BD4}" type="presParOf" srcId="{5314CAB6-9D7D-4297-8BDF-759A137DA9C4}" destId="{E4EDF2A0-D773-46A9-9722-59E069A4B6AA}" srcOrd="3" destOrd="0" presId="urn:microsoft.com/office/officeart/2005/8/layout/architecture+Icon"/>
    <dgm:cxn modelId="{07FC0810-8692-43BB-AE8F-163D1EB97ECE}" type="presParOf" srcId="{5314CAB6-9D7D-4297-8BDF-759A137DA9C4}" destId="{EA1D6851-88A2-491B-A4A9-3C0D8554EC5E}" srcOrd="4" destOrd="0" presId="urn:microsoft.com/office/officeart/2005/8/layout/architecture+Icon"/>
    <dgm:cxn modelId="{CB7722C3-40F2-4764-B6CE-8E07AE97401D}" type="presParOf" srcId="{EA1D6851-88A2-491B-A4A9-3C0D8554EC5E}" destId="{CEDE9614-69E2-4A9C-B916-775637439C41}" srcOrd="0" destOrd="0" presId="urn:microsoft.com/office/officeart/2005/8/layout/architecture+Icon"/>
    <dgm:cxn modelId="{3864F354-5DC2-4942-A18B-1CCEB9B7BBEE}" type="presParOf" srcId="{EA1D6851-88A2-491B-A4A9-3C0D8554EC5E}" destId="{6AF9AA70-8D72-4E2B-A30B-E3A750EA40FE}" srcOrd="1" destOrd="0" presId="urn:microsoft.com/office/officeart/2005/8/layout/architecture+Icon"/>
    <dgm:cxn modelId="{9BA8D086-1FB8-4AB1-9EBF-F70C527E463E}" type="presParOf" srcId="{5314CAB6-9D7D-4297-8BDF-759A137DA9C4}" destId="{CA96FE74-BC46-42D8-8B44-87CC889B81FA}" srcOrd="5" destOrd="0" presId="urn:microsoft.com/office/officeart/2005/8/layout/architecture+Icon"/>
    <dgm:cxn modelId="{60C842B7-B522-4C33-8809-6771555648A9}" type="presParOf" srcId="{5314CAB6-9D7D-4297-8BDF-759A137DA9C4}" destId="{414A9AC9-F079-4CE0-81F2-08C2DA52FE6C}" srcOrd="6" destOrd="0" presId="urn:microsoft.com/office/officeart/2005/8/layout/architecture+Icon"/>
    <dgm:cxn modelId="{0F357321-286F-42EB-A2C3-B5E826248CBB}" type="presParOf" srcId="{414A9AC9-F079-4CE0-81F2-08C2DA52FE6C}" destId="{93DED948-65CC-48FB-89D8-C4011B5696CA}" srcOrd="0" destOrd="0" presId="urn:microsoft.com/office/officeart/2005/8/layout/architecture+Icon"/>
    <dgm:cxn modelId="{1A844B44-9DBB-461D-8561-8DE938107D71}" type="presParOf" srcId="{414A9AC9-F079-4CE0-81F2-08C2DA52FE6C}" destId="{0A094B4B-8468-4434-A5A6-DBBDB1C6B9D8}"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CE4BC-C96C-4ED5-9289-45569E731904}">
      <dsp:nvSpPr>
        <dsp:cNvPr id="0" name=""/>
        <dsp:cNvSpPr/>
      </dsp:nvSpPr>
      <dsp:spPr>
        <a:xfrm>
          <a:off x="1330" y="2558198"/>
          <a:ext cx="8226939" cy="2335900"/>
        </a:xfrm>
        <a:prstGeom prst="roundRect">
          <a:avLst>
            <a:gd name="adj" fmla="val 10000"/>
          </a:avLst>
        </a:prstGeom>
        <a:solidFill>
          <a:schemeClr val="accent1">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a:lnSpc>
              <a:spcPct val="90000"/>
            </a:lnSpc>
            <a:spcBef>
              <a:spcPct val="0"/>
            </a:spcBef>
            <a:spcAft>
              <a:spcPct val="35000"/>
            </a:spcAft>
          </a:pPr>
          <a:r>
            <a:rPr lang="en-US" sz="2400" b="1" kern="1200" dirty="0" smtClean="0"/>
            <a:t>A C </a:t>
          </a:r>
          <a:r>
            <a:rPr lang="en-US" sz="2400" b="1" kern="1200" dirty="0" err="1" smtClean="0"/>
            <a:t>C</a:t>
          </a:r>
          <a:r>
            <a:rPr lang="en-US" sz="2400" b="1" kern="1200" dirty="0" smtClean="0"/>
            <a:t> E S I B I L I D A D         W E B</a:t>
          </a:r>
          <a:endParaRPr lang="en-US" sz="2400" b="1" kern="1200" dirty="0"/>
        </a:p>
      </dsp:txBody>
      <dsp:txXfrm>
        <a:off x="69746" y="2626614"/>
        <a:ext cx="8090107" cy="2199068"/>
      </dsp:txXfrm>
    </dsp:sp>
    <dsp:sp modelId="{FF6F0BCC-1534-481D-932D-0890187F564D}">
      <dsp:nvSpPr>
        <dsp:cNvPr id="0" name=""/>
        <dsp:cNvSpPr/>
      </dsp:nvSpPr>
      <dsp:spPr>
        <a:xfrm>
          <a:off x="1330" y="2445"/>
          <a:ext cx="1934840" cy="2335900"/>
        </a:xfrm>
        <a:prstGeom prst="roundRect">
          <a:avLst>
            <a:gd name="adj" fmla="val 10000"/>
          </a:avLst>
        </a:prstGeom>
        <a:solidFill>
          <a:schemeClr val="accent1">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err="1" smtClean="0"/>
            <a:t>Pautas</a:t>
          </a:r>
          <a:r>
            <a:rPr lang="en-US" sz="2400" kern="1200" dirty="0" smtClean="0"/>
            <a:t> de </a:t>
          </a:r>
          <a:r>
            <a:rPr lang="en-US" sz="2400" kern="1200" dirty="0" err="1" smtClean="0"/>
            <a:t>Accesibilidad</a:t>
          </a:r>
          <a:r>
            <a:rPr lang="en-US" sz="2400" kern="1200" dirty="0" smtClean="0"/>
            <a:t> al </a:t>
          </a:r>
          <a:r>
            <a:rPr lang="en-US" sz="2400" kern="1200" dirty="0" err="1" smtClean="0"/>
            <a:t>Contenido</a:t>
          </a:r>
          <a:r>
            <a:rPr lang="en-US" sz="2400" kern="1200" dirty="0" smtClean="0"/>
            <a:t> de la Web</a:t>
          </a:r>
          <a:endParaRPr lang="en-US" sz="2400" kern="1200" dirty="0"/>
        </a:p>
      </dsp:txBody>
      <dsp:txXfrm>
        <a:off x="58000" y="59115"/>
        <a:ext cx="1821500" cy="2222560"/>
      </dsp:txXfrm>
    </dsp:sp>
    <dsp:sp modelId="{E4FD08B9-D64A-41BB-AA80-B243C9C4F349}">
      <dsp:nvSpPr>
        <dsp:cNvPr id="0" name=""/>
        <dsp:cNvSpPr/>
      </dsp:nvSpPr>
      <dsp:spPr>
        <a:xfrm>
          <a:off x="2098696" y="2445"/>
          <a:ext cx="1934840" cy="2335900"/>
        </a:xfrm>
        <a:prstGeom prst="roundRect">
          <a:avLst>
            <a:gd name="adj" fmla="val 10000"/>
          </a:avLst>
        </a:prstGeom>
        <a:solidFill>
          <a:schemeClr val="accent1">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err="1" smtClean="0"/>
            <a:t>Puntos</a:t>
          </a:r>
          <a:r>
            <a:rPr lang="en-US" sz="2400" kern="1200" dirty="0" smtClean="0"/>
            <a:t> de </a:t>
          </a:r>
          <a:r>
            <a:rPr lang="en-US" sz="2400" kern="1200" dirty="0" err="1" smtClean="0"/>
            <a:t>verificación</a:t>
          </a:r>
          <a:endParaRPr lang="en-US" sz="2400" kern="1200" dirty="0"/>
        </a:p>
      </dsp:txBody>
      <dsp:txXfrm>
        <a:off x="2155366" y="59115"/>
        <a:ext cx="1821500" cy="2222560"/>
      </dsp:txXfrm>
    </dsp:sp>
    <dsp:sp modelId="{CEDE9614-69E2-4A9C-B916-775637439C41}">
      <dsp:nvSpPr>
        <dsp:cNvPr id="0" name=""/>
        <dsp:cNvSpPr/>
      </dsp:nvSpPr>
      <dsp:spPr>
        <a:xfrm>
          <a:off x="4196063" y="2445"/>
          <a:ext cx="1934840" cy="2335900"/>
        </a:xfrm>
        <a:prstGeom prst="roundRect">
          <a:avLst>
            <a:gd name="adj" fmla="val 10000"/>
          </a:avLst>
        </a:prstGeom>
        <a:solidFill>
          <a:schemeClr val="accent1">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en-US" sz="2800" kern="1200" dirty="0" err="1" smtClean="0"/>
            <a:t>Prioridad</a:t>
          </a:r>
          <a:r>
            <a:rPr lang="en-US" sz="2800" kern="1200" dirty="0" smtClean="0"/>
            <a:t> </a:t>
          </a:r>
          <a:br>
            <a:rPr lang="en-US" sz="2800" kern="1200" dirty="0" smtClean="0"/>
          </a:br>
          <a:r>
            <a:rPr lang="en-US" sz="2800" kern="1200" dirty="0" smtClean="0"/>
            <a:t>(1, 2, 3)</a:t>
          </a:r>
          <a:endParaRPr lang="en-US" sz="2800" kern="1200" dirty="0"/>
        </a:p>
      </dsp:txBody>
      <dsp:txXfrm>
        <a:off x="4252733" y="59115"/>
        <a:ext cx="1821500" cy="2222560"/>
      </dsp:txXfrm>
    </dsp:sp>
    <dsp:sp modelId="{93DED948-65CC-48FB-89D8-C4011B5696CA}">
      <dsp:nvSpPr>
        <dsp:cNvPr id="0" name=""/>
        <dsp:cNvSpPr/>
      </dsp:nvSpPr>
      <dsp:spPr>
        <a:xfrm>
          <a:off x="6294759" y="0"/>
          <a:ext cx="1934840" cy="2335900"/>
        </a:xfrm>
        <a:prstGeom prst="roundRect">
          <a:avLst>
            <a:gd name="adj" fmla="val 10000"/>
          </a:avLst>
        </a:prstGeom>
        <a:solidFill>
          <a:schemeClr val="accent1">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sp3d extrusionH="28000" prstMaterial="matte"/>
        </a:bodyPr>
        <a:lstStyle/>
        <a:p>
          <a:pPr lvl="0" algn="ctr" defTabSz="1022350">
            <a:lnSpc>
              <a:spcPct val="90000"/>
            </a:lnSpc>
            <a:spcBef>
              <a:spcPct val="0"/>
            </a:spcBef>
            <a:spcAft>
              <a:spcPct val="35000"/>
            </a:spcAft>
          </a:pPr>
          <a:r>
            <a:rPr lang="en-US" sz="2300" kern="1200" dirty="0" err="1" smtClean="0"/>
            <a:t>Niveles</a:t>
          </a:r>
          <a:r>
            <a:rPr lang="en-US" sz="2300" kern="1200" dirty="0" smtClean="0"/>
            <a:t> de </a:t>
          </a:r>
          <a:r>
            <a:rPr lang="en-US" sz="2300" kern="1200" dirty="0" err="1" smtClean="0"/>
            <a:t>Conformidad</a:t>
          </a:r>
          <a:r>
            <a:rPr lang="en-US" sz="2300" kern="1200" dirty="0" smtClean="0"/>
            <a:t> </a:t>
          </a:r>
          <a:r>
            <a:rPr lang="en-US" sz="2400" kern="1200" dirty="0" smtClean="0"/>
            <a:t>(A, AA, AAA)</a:t>
          </a:r>
          <a:endParaRPr lang="en-US" sz="2400" kern="1200" dirty="0"/>
        </a:p>
      </dsp:txBody>
      <dsp:txXfrm>
        <a:off x="6351429" y="56670"/>
        <a:ext cx="1821500" cy="2222560"/>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5971" cy="495727"/>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148" y="1"/>
            <a:ext cx="2945971" cy="495727"/>
          </a:xfrm>
          <a:prstGeom prst="rect">
            <a:avLst/>
          </a:prstGeom>
        </p:spPr>
        <p:txBody>
          <a:bodyPr vert="horz" lIns="91440" tIns="45720" rIns="91440" bIns="45720" rtlCol="0"/>
          <a:lstStyle>
            <a:lvl1pPr algn="r">
              <a:defRPr sz="1200"/>
            </a:lvl1pPr>
          </a:lstStyle>
          <a:p>
            <a:fld id="{C1D2081E-C1CD-450B-8CC6-2A7CBF51D3A1}" type="datetimeFigureOut">
              <a:rPr lang="es-ES" smtClean="0"/>
              <a:pPr/>
              <a:t>07/05/2015</a:t>
            </a:fld>
            <a:endParaRPr lang="es-ES"/>
          </a:p>
        </p:txBody>
      </p:sp>
      <p:sp>
        <p:nvSpPr>
          <p:cNvPr id="4" name="3 Marcador de pie de página"/>
          <p:cNvSpPr>
            <a:spLocks noGrp="1"/>
          </p:cNvSpPr>
          <p:nvPr>
            <p:ph type="ftr" sz="quarter" idx="2"/>
          </p:nvPr>
        </p:nvSpPr>
        <p:spPr>
          <a:xfrm>
            <a:off x="0" y="9430789"/>
            <a:ext cx="2945971" cy="49572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148" y="9430789"/>
            <a:ext cx="2945971" cy="495727"/>
          </a:xfrm>
          <a:prstGeom prst="rect">
            <a:avLst/>
          </a:prstGeom>
        </p:spPr>
        <p:txBody>
          <a:bodyPr vert="horz" lIns="91440" tIns="45720" rIns="91440" bIns="45720" rtlCol="0" anchor="b"/>
          <a:lstStyle>
            <a:lvl1pPr algn="r">
              <a:defRPr sz="1200"/>
            </a:lvl1pPr>
          </a:lstStyle>
          <a:p>
            <a:fld id="{6A3288A6-855E-422D-BE94-A619C146840E}" type="slidenum">
              <a:rPr lang="es-ES" smtClean="0"/>
              <a:pPr/>
              <a:t>‹Nº›</a:t>
            </a:fld>
            <a:endParaRPr lang="es-ES"/>
          </a:p>
        </p:txBody>
      </p:sp>
    </p:spTree>
    <p:extLst>
      <p:ext uri="{BB962C8B-B14F-4D97-AF65-F5344CB8AC3E}">
        <p14:creationId xmlns:p14="http://schemas.microsoft.com/office/powerpoint/2010/main" val="526636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C2889A58-0749-4F3B-99E1-570961C5657E}" type="datetimeFigureOut">
              <a:rPr lang="es-ES" smtClean="0"/>
              <a:pPr/>
              <a:t>07/05/2015</a:t>
            </a:fld>
            <a:endParaRPr lang="es-ES"/>
          </a:p>
        </p:txBody>
      </p:sp>
      <p:sp>
        <p:nvSpPr>
          <p:cNvPr id="17" name="16 Marcador de pie de página"/>
          <p:cNvSpPr>
            <a:spLocks noGrp="1"/>
          </p:cNvSpPr>
          <p:nvPr>
            <p:ph type="ftr" sz="quarter" idx="11"/>
          </p:nvPr>
        </p:nvSpPr>
        <p:spPr>
          <a:xfrm>
            <a:off x="2898648" y="6355080"/>
            <a:ext cx="3474720" cy="365760"/>
          </a:xfrm>
        </p:spPr>
        <p:txBody>
          <a:bodyPr/>
          <a:lstStyle/>
          <a:p>
            <a:endParaRPr lang="es-ES"/>
          </a:p>
        </p:txBody>
      </p:sp>
      <p:sp>
        <p:nvSpPr>
          <p:cNvPr id="29" name="28 Marcador de número de diapositiva"/>
          <p:cNvSpPr>
            <a:spLocks noGrp="1"/>
          </p:cNvSpPr>
          <p:nvPr>
            <p:ph type="sldNum" sz="quarter" idx="12"/>
          </p:nvPr>
        </p:nvSpPr>
        <p:spPr>
          <a:xfrm>
            <a:off x="1216152" y="6355080"/>
            <a:ext cx="1219200" cy="365760"/>
          </a:xfrm>
        </p:spPr>
        <p:txBody>
          <a:bodyPr/>
          <a:lstStyle/>
          <a:p>
            <a:fld id="{71AC4100-D588-4BFD-A305-6BBCA940C155}" type="slidenum">
              <a:rPr lang="es-ES" smtClean="0"/>
              <a:pPr/>
              <a:t>‹Nº›</a:t>
            </a:fld>
            <a:endParaRPr lang="es-ES"/>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2889A58-0749-4F3B-99E1-570961C5657E}" type="datetimeFigureOut">
              <a:rPr lang="es-ES" smtClean="0"/>
              <a:pPr/>
              <a:t>07/05/2015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1AC4100-D588-4BFD-A305-6BBCA940C15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2889A58-0749-4F3B-99E1-570961C5657E}" type="datetimeFigureOut">
              <a:rPr lang="es-ES" smtClean="0"/>
              <a:pPr/>
              <a:t>07/05/2015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1AC4100-D588-4BFD-A305-6BBCA940C155}" type="slidenum">
              <a:rPr lang="es-ES" smtClean="0"/>
              <a:pPr/>
              <a:t>‹Nº›</a:t>
            </a:fld>
            <a:endParaRPr lang="es-ES"/>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2889A58-0749-4F3B-99E1-570961C5657E}" type="datetimeFigureOut">
              <a:rPr lang="es-ES" smtClean="0"/>
              <a:pPr/>
              <a:t>07/05/2015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1AC4100-D588-4BFD-A305-6BBCA940C155}" type="slidenum">
              <a:rPr lang="es-ES" smtClean="0"/>
              <a:pPr/>
              <a:t>‹Nº›</a:t>
            </a:fld>
            <a:endParaRPr lang="es-ES"/>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C2889A58-0749-4F3B-99E1-570961C5657E}" type="datetimeFigureOut">
              <a:rPr lang="es-ES" smtClean="0"/>
              <a:pPr/>
              <a:t>07/05/2015</a:t>
            </a:fld>
            <a:endParaRPr lang="es-ES"/>
          </a:p>
        </p:txBody>
      </p:sp>
      <p:sp>
        <p:nvSpPr>
          <p:cNvPr id="5" name="4 Marcador de pie de página"/>
          <p:cNvSpPr>
            <a:spLocks noGrp="1"/>
          </p:cNvSpPr>
          <p:nvPr>
            <p:ph type="ftr" sz="quarter" idx="11"/>
          </p:nvPr>
        </p:nvSpPr>
        <p:spPr>
          <a:xfrm>
            <a:off x="2898648" y="6355080"/>
            <a:ext cx="3474720" cy="365760"/>
          </a:xfrm>
        </p:spPr>
        <p:txBody>
          <a:bodyPr/>
          <a:lstStyle/>
          <a:p>
            <a:endParaRPr lang="es-ES"/>
          </a:p>
        </p:txBody>
      </p:sp>
      <p:sp>
        <p:nvSpPr>
          <p:cNvPr id="6" name="5 Marcador de número de diapositiva"/>
          <p:cNvSpPr>
            <a:spLocks noGrp="1"/>
          </p:cNvSpPr>
          <p:nvPr>
            <p:ph type="sldNum" sz="quarter" idx="12"/>
          </p:nvPr>
        </p:nvSpPr>
        <p:spPr>
          <a:xfrm>
            <a:off x="1069848" y="6355080"/>
            <a:ext cx="1520952" cy="365760"/>
          </a:xfrm>
        </p:spPr>
        <p:txBody>
          <a:bodyPr/>
          <a:lstStyle/>
          <a:p>
            <a:fld id="{71AC4100-D588-4BFD-A305-6BBCA940C155}" type="slidenum">
              <a:rPr lang="es-ES" smtClean="0"/>
              <a:pPr/>
              <a:t>‹Nº›</a:t>
            </a:fld>
            <a:endParaRPr lang="es-ES"/>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2889A58-0749-4F3B-99E1-570961C5657E}" type="datetimeFigureOut">
              <a:rPr lang="es-ES" smtClean="0"/>
              <a:pPr/>
              <a:t>07/05/2015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1AC4100-D588-4BFD-A305-6BBCA940C155}" type="slidenum">
              <a:rPr lang="es-ES" smtClean="0"/>
              <a:pPr/>
              <a:t>‹Nº›</a:t>
            </a:fld>
            <a:endParaRPr lang="es-ES"/>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2889A58-0749-4F3B-99E1-570961C5657E}" type="datetimeFigureOut">
              <a:rPr lang="es-ES" smtClean="0"/>
              <a:pPr/>
              <a:t>07/05/2015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1AC4100-D588-4BFD-A305-6BBCA940C155}" type="slidenum">
              <a:rPr lang="es-ES" smtClean="0"/>
              <a:pPr/>
              <a:t>‹Nº›</a:t>
            </a:fld>
            <a:endParaRPr lang="es-ES"/>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2889A58-0749-4F3B-99E1-570961C5657E}" type="datetimeFigureOut">
              <a:rPr lang="es-ES" smtClean="0"/>
              <a:pPr/>
              <a:t>07/05/2015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1AC4100-D588-4BFD-A305-6BBCA940C155}" type="slidenum">
              <a:rPr lang="es-ES" smtClean="0"/>
              <a:pPr/>
              <a:t>‹Nº›</a:t>
            </a:fld>
            <a:endParaRPr lang="es-E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2889A58-0749-4F3B-99E1-570961C5657E}" type="datetimeFigureOut">
              <a:rPr lang="es-ES" smtClean="0"/>
              <a:pPr/>
              <a:t>07/05/2015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1AC4100-D588-4BFD-A305-6BBCA940C155}" type="slidenum">
              <a:rPr lang="es-ES" smtClean="0"/>
              <a:pPr/>
              <a:t>‹Nº›</a:t>
            </a:fld>
            <a:endParaRPr lang="es-ES"/>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2889A58-0749-4F3B-99E1-570961C5657E}" type="datetimeFigureOut">
              <a:rPr lang="es-ES" smtClean="0"/>
              <a:pPr/>
              <a:t>07/05/2015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1AC4100-D588-4BFD-A305-6BBCA940C155}" type="slidenum">
              <a:rPr lang="es-ES" smtClean="0"/>
              <a:pPr/>
              <a:t>‹Nº›</a:t>
            </a:fld>
            <a:endParaRPr 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2889A58-0749-4F3B-99E1-570961C5657E}" type="datetimeFigureOut">
              <a:rPr lang="es-ES" smtClean="0"/>
              <a:pPr/>
              <a:t>07/05/2015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1AC4100-D588-4BFD-A305-6BBCA940C155}" type="slidenum">
              <a:rPr lang="es-ES" smtClean="0"/>
              <a:pPr/>
              <a:t>‹Nº›</a:t>
            </a:fld>
            <a:endParaRPr lang="es-E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2889A58-0749-4F3B-99E1-570961C5657E}" type="datetimeFigureOut">
              <a:rPr lang="es-ES" smtClean="0"/>
              <a:pPr/>
              <a:t>07/05/2015</a:t>
            </a:fld>
            <a:endParaRPr lang="es-ES"/>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1AC4100-D588-4BFD-A305-6BBCA940C155}" type="slidenum">
              <a:rPr lang="es-ES" smtClean="0"/>
              <a:pPr/>
              <a:t>‹Nº›</a:t>
            </a:fld>
            <a:endParaRPr lang="es-ES"/>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w3.or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98339" y="620688"/>
            <a:ext cx="4258229" cy="1584176"/>
          </a:xfrm>
        </p:spPr>
        <p:txBody>
          <a:bodyPr>
            <a:noAutofit/>
          </a:bodyPr>
          <a:lstStyle/>
          <a:p>
            <a:pPr algn="ctr"/>
            <a:r>
              <a:rPr lang="es-ES" sz="3600" b="1" dirty="0" smtClean="0"/>
              <a:t>TALLER de </a:t>
            </a:r>
            <a:br>
              <a:rPr lang="es-ES" sz="3600" b="1" dirty="0" smtClean="0"/>
            </a:br>
            <a:r>
              <a:rPr lang="es-ES" sz="3600" b="1" dirty="0" smtClean="0"/>
              <a:t>ACCESIBILIDAD </a:t>
            </a:r>
            <a:br>
              <a:rPr lang="es-ES" sz="3600" b="1" dirty="0" smtClean="0"/>
            </a:br>
            <a:r>
              <a:rPr lang="es-ES" sz="3600" b="1" dirty="0" smtClean="0"/>
              <a:t>WEB</a:t>
            </a:r>
            <a:endParaRPr lang="es-ES" sz="3600" b="1" dirty="0"/>
          </a:p>
        </p:txBody>
      </p:sp>
      <p:pic>
        <p:nvPicPr>
          <p:cNvPr id="4" name="3 Imagen" descr="logo_unesco_inclusion.jpg"/>
          <p:cNvPicPr>
            <a:picLocks noChangeAspect="1"/>
          </p:cNvPicPr>
          <p:nvPr/>
        </p:nvPicPr>
        <p:blipFill>
          <a:blip r:embed="rId2" cstate="print"/>
          <a:stretch>
            <a:fillRect/>
          </a:stretch>
        </p:blipFill>
        <p:spPr>
          <a:xfrm>
            <a:off x="539552" y="332656"/>
            <a:ext cx="2952328"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1 Título"/>
          <p:cNvSpPr txBox="1">
            <a:spLocks/>
          </p:cNvSpPr>
          <p:nvPr/>
        </p:nvSpPr>
        <p:spPr>
          <a:xfrm>
            <a:off x="755577" y="5091008"/>
            <a:ext cx="2808312" cy="617562"/>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s-MX" altLang="es-MX" sz="3600" b="1" dirty="0" smtClean="0">
                <a:solidFill>
                  <a:srgbClr val="1E2884"/>
                </a:solidFill>
                <a:effectLst>
                  <a:outerShdw blurRad="38100" dist="38100" dir="2700000" algn="tl">
                    <a:srgbClr val="FFFFFF"/>
                  </a:outerShdw>
                </a:effectLst>
                <a:latin typeface="Calibri" panose="020F0502020204030204" pitchFamily="34" charset="0"/>
              </a:rPr>
              <a:t>CIIEE 2015</a:t>
            </a:r>
            <a:endParaRPr lang="es-MX" altLang="es-MX" sz="3600" b="1" dirty="0">
              <a:solidFill>
                <a:srgbClr val="1E2884"/>
              </a:solidFill>
              <a:effectLst>
                <a:outerShdw blurRad="38100" dist="38100" dir="2700000" algn="tl">
                  <a:srgbClr val="FFFFFF"/>
                </a:outerShdw>
              </a:effectLst>
              <a:latin typeface="Calibri" panose="020F0502020204030204" pitchFamily="34"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850" y="2622006"/>
            <a:ext cx="519350" cy="828750"/>
          </a:xfrm>
          <a:prstGeom prst="rect">
            <a:avLst/>
          </a:prstGeom>
        </p:spPr>
      </p:pic>
      <p:pic>
        <p:nvPicPr>
          <p:cNvPr id="8" name="Picture 6" descr="http://tech.meetup.uy/assets/images/2014/landing/apoya/universidad_catolica.jpg"/>
          <p:cNvPicPr>
            <a:picLocks noChangeAspect="1" noChangeArrowheads="1"/>
          </p:cNvPicPr>
          <p:nvPr/>
        </p:nvPicPr>
        <p:blipFill rotWithShape="1">
          <a:blip r:embed="rId4">
            <a:extLst>
              <a:ext uri="{28A0092B-C50C-407E-A947-70E740481C1C}">
                <a14:useLocalDpi xmlns:a14="http://schemas.microsoft.com/office/drawing/2010/main" val="0"/>
              </a:ext>
            </a:extLst>
          </a:blip>
          <a:srcRect l="11857" t="3200" r="9918" b="13360"/>
          <a:stretch/>
        </p:blipFill>
        <p:spPr bwMode="auto">
          <a:xfrm>
            <a:off x="6876256" y="2711149"/>
            <a:ext cx="1219619" cy="65046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5"/>
          <a:stretch>
            <a:fillRect/>
          </a:stretch>
        </p:blipFill>
        <p:spPr>
          <a:xfrm>
            <a:off x="4068327" y="2906430"/>
            <a:ext cx="1392062" cy="480978"/>
          </a:xfrm>
          <a:prstGeom prst="rect">
            <a:avLst/>
          </a:prstGeom>
        </p:spPr>
      </p:pic>
      <p:sp>
        <p:nvSpPr>
          <p:cNvPr id="11" name="1 Título"/>
          <p:cNvSpPr txBox="1">
            <a:spLocks/>
          </p:cNvSpPr>
          <p:nvPr/>
        </p:nvSpPr>
        <p:spPr>
          <a:xfrm>
            <a:off x="5508104" y="5097227"/>
            <a:ext cx="2736304" cy="617562"/>
          </a:xfrm>
          <a:prstGeom prst="rect">
            <a:avLst/>
          </a:prstGeom>
        </p:spPr>
        <p:txBody>
          <a:bodyPr vert="horz" anchor="t" anchorCtr="0">
            <a:norm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s-MX" altLang="es-MX" sz="1400" b="1" dirty="0" smtClean="0">
                <a:solidFill>
                  <a:srgbClr val="1E2884"/>
                </a:solidFill>
                <a:effectLst>
                  <a:outerShdw blurRad="38100" dist="38100" dir="2700000" algn="tl">
                    <a:srgbClr val="FFFFFF"/>
                  </a:outerShdw>
                </a:effectLst>
                <a:latin typeface="Calibri" panose="020F0502020204030204" pitchFamily="34" charset="0"/>
              </a:rPr>
              <a:t>14 al 16 de Mayo de 2015</a:t>
            </a:r>
            <a:endParaRPr lang="es-MX" altLang="es-MX" sz="1400" b="1" dirty="0">
              <a:solidFill>
                <a:srgbClr val="1E2884"/>
              </a:solidFill>
              <a:effectLst>
                <a:outerShdw blurRad="38100" dist="38100" dir="2700000" algn="tl">
                  <a:srgbClr val="FFFFFF"/>
                </a:outerShdw>
              </a:effectLst>
              <a:latin typeface="Calibri" panose="020F0502020204030204" pitchFamily="34" charset="0"/>
            </a:endParaRPr>
          </a:p>
          <a:p>
            <a:pPr algn="ctr"/>
            <a:r>
              <a:rPr lang="es-MX" altLang="es-MX" sz="1400" b="1" dirty="0">
                <a:solidFill>
                  <a:schemeClr val="accent1">
                    <a:lumMod val="60000"/>
                    <a:lumOff val="40000"/>
                  </a:schemeClr>
                </a:solidFill>
                <a:effectLst>
                  <a:outerShdw blurRad="38100" dist="38100" dir="2700000" algn="tl">
                    <a:srgbClr val="FFFFFF"/>
                  </a:outerShdw>
                </a:effectLst>
                <a:latin typeface="Calibri" panose="020F0502020204030204" pitchFamily="34" charset="0"/>
              </a:rPr>
              <a:t>Montevideo, </a:t>
            </a:r>
            <a:r>
              <a:rPr lang="es-MX" altLang="es-MX" sz="1400" b="1" dirty="0" smtClean="0">
                <a:solidFill>
                  <a:schemeClr val="accent1">
                    <a:lumMod val="60000"/>
                    <a:lumOff val="40000"/>
                  </a:schemeClr>
                </a:solidFill>
                <a:effectLst>
                  <a:outerShdw blurRad="38100" dist="38100" dir="2700000" algn="tl">
                    <a:srgbClr val="FFFFFF"/>
                  </a:outerShdw>
                </a:effectLst>
                <a:latin typeface="Calibri" panose="020F0502020204030204" pitchFamily="34" charset="0"/>
              </a:rPr>
              <a:t>Uruguay</a:t>
            </a:r>
            <a:endParaRPr lang="es-MX" altLang="es-MX" sz="1400" b="1" dirty="0">
              <a:solidFill>
                <a:schemeClr val="accent1">
                  <a:lumMod val="60000"/>
                  <a:lumOff val="40000"/>
                </a:schemeClr>
              </a:solidFill>
              <a:effectLst>
                <a:outerShdw blurRad="38100" dist="38100" dir="2700000" algn="tl">
                  <a:srgbClr val="FFFFFF"/>
                </a:outerShdw>
              </a:effectLst>
              <a:latin typeface="Calibri" panose="020F0502020204030204" pitchFamily="34" charset="0"/>
            </a:endParaRPr>
          </a:p>
        </p:txBody>
      </p:sp>
      <p:sp>
        <p:nvSpPr>
          <p:cNvPr id="13" name="1 Título"/>
          <p:cNvSpPr txBox="1">
            <a:spLocks/>
          </p:cNvSpPr>
          <p:nvPr/>
        </p:nvSpPr>
        <p:spPr>
          <a:xfrm>
            <a:off x="1115616" y="3882739"/>
            <a:ext cx="7128792" cy="1152128"/>
          </a:xfrm>
          <a:prstGeom prst="rect">
            <a:avLst/>
          </a:prstGeom>
        </p:spPr>
        <p:txBody>
          <a:bodyPr vert="horz" anchor="t" anchorCtr="0">
            <a:norm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s-MX" altLang="es-MX" sz="2800" b="1" dirty="0">
                <a:solidFill>
                  <a:srgbClr val="1E2884"/>
                </a:solidFill>
                <a:effectLst>
                  <a:outerShdw blurRad="38100" dist="38100" dir="2700000" algn="tl">
                    <a:srgbClr val="FFFFFF"/>
                  </a:outerShdw>
                </a:effectLst>
                <a:latin typeface="Calibri" panose="020F0502020204030204" pitchFamily="34" charset="0"/>
              </a:rPr>
              <a:t>11º </a:t>
            </a:r>
            <a:r>
              <a:rPr lang="es-MX" altLang="es-MX" sz="2800" b="1" dirty="0" smtClean="0">
                <a:solidFill>
                  <a:srgbClr val="1E2884"/>
                </a:solidFill>
                <a:effectLst>
                  <a:outerShdw blurRad="38100" dist="38100" dir="2700000" algn="tl">
                    <a:srgbClr val="FFFFFF"/>
                  </a:outerShdw>
                </a:effectLst>
                <a:latin typeface="Calibri" panose="020F0502020204030204" pitchFamily="34" charset="0"/>
              </a:rPr>
              <a:t>Congreso Iberoamericano </a:t>
            </a:r>
          </a:p>
          <a:p>
            <a:pPr algn="ctr"/>
            <a:r>
              <a:rPr lang="es-MX" altLang="es-MX" sz="2800" b="1" dirty="0" smtClean="0">
                <a:solidFill>
                  <a:srgbClr val="1E2884"/>
                </a:solidFill>
                <a:effectLst>
                  <a:outerShdw blurRad="38100" dist="38100" dir="2700000" algn="tl">
                    <a:srgbClr val="FFFFFF"/>
                  </a:outerShdw>
                </a:effectLst>
                <a:latin typeface="Calibri" panose="020F0502020204030204" pitchFamily="34" charset="0"/>
              </a:rPr>
              <a:t>de </a:t>
            </a:r>
            <a:r>
              <a:rPr lang="es-MX" altLang="es-MX" sz="2800" b="1" dirty="0">
                <a:solidFill>
                  <a:srgbClr val="1E2884"/>
                </a:solidFill>
                <a:effectLst>
                  <a:outerShdw blurRad="38100" dist="38100" dir="2700000" algn="tl">
                    <a:srgbClr val="FFFFFF"/>
                  </a:outerShdw>
                </a:effectLst>
                <a:latin typeface="Calibri" panose="020F0502020204030204" pitchFamily="34" charset="0"/>
              </a:rPr>
              <a:t>Informática </a:t>
            </a:r>
            <a:r>
              <a:rPr lang="es-MX" altLang="es-MX" sz="2800" b="1" dirty="0" smtClean="0">
                <a:solidFill>
                  <a:srgbClr val="1E2884"/>
                </a:solidFill>
                <a:effectLst>
                  <a:outerShdw blurRad="38100" dist="38100" dir="2700000" algn="tl">
                    <a:srgbClr val="FFFFFF"/>
                  </a:outerShdw>
                </a:effectLst>
                <a:latin typeface="Calibri" panose="020F0502020204030204" pitchFamily="34" charset="0"/>
              </a:rPr>
              <a:t>Educativa Especial</a:t>
            </a:r>
            <a:endParaRPr lang="es-MX" altLang="es-MX" sz="2800" b="1" dirty="0">
              <a:solidFill>
                <a:srgbClr val="1E2884"/>
              </a:solidFill>
              <a:effectLst>
                <a:outerShdw blurRad="38100" dist="38100" dir="2700000" algn="tl">
                  <a:srgbClr val="FFFFFF"/>
                </a:outerShdw>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_unesco_inclusion.jpg"/>
          <p:cNvPicPr>
            <a:picLocks noChangeAspect="1"/>
          </p:cNvPicPr>
          <p:nvPr/>
        </p:nvPicPr>
        <p:blipFill>
          <a:blip r:embed="rId2"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normAutofit/>
          </a:bodyPr>
          <a:lstStyle/>
          <a:p>
            <a:r>
              <a:rPr lang="es-ES" b="1" dirty="0" smtClean="0"/>
              <a:t>Pautas de Accesibilidad</a:t>
            </a:r>
            <a:endParaRPr lang="es-ES" b="1" dirty="0"/>
          </a:p>
        </p:txBody>
      </p:sp>
      <p:sp>
        <p:nvSpPr>
          <p:cNvPr id="3" name="2 Marcador de contenido"/>
          <p:cNvSpPr>
            <a:spLocks noGrp="1"/>
          </p:cNvSpPr>
          <p:nvPr>
            <p:ph sz="quarter" idx="1"/>
          </p:nvPr>
        </p:nvSpPr>
        <p:spPr>
          <a:xfrm>
            <a:off x="457200" y="1556792"/>
            <a:ext cx="7355160" cy="4824536"/>
          </a:xfrm>
        </p:spPr>
        <p:txBody>
          <a:bodyPr>
            <a:noAutofit/>
          </a:bodyPr>
          <a:lstStyle/>
          <a:p>
            <a:pPr marL="342900" indent="-342900" algn="just">
              <a:buFont typeface="+mj-lt"/>
              <a:buAutoNum type="arabicPeriod"/>
            </a:pPr>
            <a:r>
              <a:rPr lang="es-ES" sz="2700" dirty="0" smtClean="0"/>
              <a:t>Proporcione </a:t>
            </a:r>
            <a:r>
              <a:rPr lang="es-ES" sz="2700" dirty="0"/>
              <a:t>alternativas equivalentes para el contenido visual y auditivo</a:t>
            </a:r>
          </a:p>
          <a:p>
            <a:pPr marL="342900" indent="-342900" algn="just">
              <a:buFont typeface="+mj-lt"/>
              <a:buAutoNum type="arabicPeriod"/>
            </a:pPr>
            <a:r>
              <a:rPr lang="es-ES" sz="2700" dirty="0" smtClean="0"/>
              <a:t>No </a:t>
            </a:r>
            <a:r>
              <a:rPr lang="es-ES" sz="2700" dirty="0"/>
              <a:t>se base sólo en el color</a:t>
            </a:r>
          </a:p>
          <a:p>
            <a:pPr marL="342900" indent="-342900" algn="just">
              <a:buFont typeface="+mj-lt"/>
              <a:buAutoNum type="arabicPeriod"/>
            </a:pPr>
            <a:r>
              <a:rPr lang="es-ES" sz="2700" dirty="0" smtClean="0"/>
              <a:t>Utilice </a:t>
            </a:r>
            <a:r>
              <a:rPr lang="es-ES" sz="2700" dirty="0"/>
              <a:t>marcadores y hojas de estilo y hágalo apropiadamente</a:t>
            </a:r>
          </a:p>
          <a:p>
            <a:pPr marL="342900" indent="-342900" algn="just">
              <a:buFont typeface="+mj-lt"/>
              <a:buAutoNum type="arabicPeriod"/>
            </a:pPr>
            <a:r>
              <a:rPr lang="es-ES" sz="2700" dirty="0" smtClean="0"/>
              <a:t>Identifique </a:t>
            </a:r>
            <a:r>
              <a:rPr lang="es-ES" sz="2700" dirty="0"/>
              <a:t>el idioma usado</a:t>
            </a:r>
          </a:p>
          <a:p>
            <a:pPr marL="342900" indent="-342900" algn="just">
              <a:buFont typeface="+mj-lt"/>
              <a:buAutoNum type="arabicPeriod"/>
            </a:pPr>
            <a:r>
              <a:rPr lang="es-ES" sz="2700" dirty="0" smtClean="0"/>
              <a:t>Cree </a:t>
            </a:r>
            <a:r>
              <a:rPr lang="es-ES" sz="2700" dirty="0"/>
              <a:t>tablas que se transformen correctamente</a:t>
            </a:r>
          </a:p>
          <a:p>
            <a:pPr marL="342900" indent="-342900" algn="just">
              <a:buFont typeface="+mj-lt"/>
              <a:buAutoNum type="arabicPeriod"/>
            </a:pPr>
            <a:r>
              <a:rPr lang="es-ES" sz="2700" dirty="0" smtClean="0"/>
              <a:t>Asegúrese </a:t>
            </a:r>
            <a:r>
              <a:rPr lang="es-ES" sz="2700" dirty="0"/>
              <a:t>de que las páginas que incorporen nuevas tecnologías se transformen </a:t>
            </a:r>
            <a:r>
              <a:rPr lang="es-ES" sz="2700" dirty="0" smtClean="0"/>
              <a:t>correctamente.</a:t>
            </a:r>
            <a:endParaRPr lang="es-ES" sz="2700" dirty="0"/>
          </a:p>
        </p:txBody>
      </p:sp>
    </p:spTree>
    <p:extLst>
      <p:ext uri="{BB962C8B-B14F-4D97-AF65-F5344CB8AC3E}">
        <p14:creationId xmlns:p14="http://schemas.microsoft.com/office/powerpoint/2010/main" val="1909595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_unesco_inclusion.jpg"/>
          <p:cNvPicPr>
            <a:picLocks noChangeAspect="1"/>
          </p:cNvPicPr>
          <p:nvPr/>
        </p:nvPicPr>
        <p:blipFill>
          <a:blip r:embed="rId2"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normAutofit/>
          </a:bodyPr>
          <a:lstStyle/>
          <a:p>
            <a:r>
              <a:rPr lang="es-ES" b="1" dirty="0" smtClean="0"/>
              <a:t>Pautas de Accesibilidad</a:t>
            </a:r>
            <a:endParaRPr lang="es-ES" b="1" dirty="0"/>
          </a:p>
        </p:txBody>
      </p:sp>
      <p:sp>
        <p:nvSpPr>
          <p:cNvPr id="3" name="2 Marcador de contenido"/>
          <p:cNvSpPr>
            <a:spLocks noGrp="1"/>
          </p:cNvSpPr>
          <p:nvPr>
            <p:ph sz="quarter" idx="1"/>
          </p:nvPr>
        </p:nvSpPr>
        <p:spPr>
          <a:xfrm>
            <a:off x="457200" y="1556792"/>
            <a:ext cx="7859216" cy="4752528"/>
          </a:xfrm>
        </p:spPr>
        <p:txBody>
          <a:bodyPr>
            <a:noAutofit/>
          </a:bodyPr>
          <a:lstStyle/>
          <a:p>
            <a:pPr marL="457200" indent="-457200" algn="just">
              <a:buFont typeface="+mj-lt"/>
              <a:buAutoNum type="arabicPeriod" startAt="7"/>
            </a:pPr>
            <a:r>
              <a:rPr lang="es-ES" sz="2700" dirty="0"/>
              <a:t>Asegure al usuario el control sobre los cambios de los contenidos tempo-dependientes</a:t>
            </a:r>
          </a:p>
          <a:p>
            <a:pPr marL="457200" indent="-457200" algn="just">
              <a:buFont typeface="+mj-lt"/>
              <a:buAutoNum type="arabicPeriod" startAt="7"/>
            </a:pPr>
            <a:r>
              <a:rPr lang="es-ES" sz="2700" dirty="0" smtClean="0"/>
              <a:t>Asegure </a:t>
            </a:r>
            <a:r>
              <a:rPr lang="es-ES" sz="2700" dirty="0"/>
              <a:t>la accesibilidad directa de las interfaces incrustadas</a:t>
            </a:r>
          </a:p>
          <a:p>
            <a:pPr marL="457200" indent="-457200" algn="just">
              <a:buFont typeface="+mj-lt"/>
              <a:buAutoNum type="arabicPeriod" startAt="7"/>
            </a:pPr>
            <a:r>
              <a:rPr lang="es-ES" sz="2700" dirty="0" smtClean="0"/>
              <a:t>Diseñe </a:t>
            </a:r>
            <a:r>
              <a:rPr lang="es-ES" sz="2700" dirty="0"/>
              <a:t>para la independencia del dispositivo</a:t>
            </a:r>
          </a:p>
          <a:p>
            <a:pPr marL="457200" indent="-457200" algn="just">
              <a:buFont typeface="+mj-lt"/>
              <a:buAutoNum type="arabicPeriod" startAt="7"/>
            </a:pPr>
            <a:r>
              <a:rPr lang="es-ES" sz="2700" dirty="0" smtClean="0"/>
              <a:t>Utilice </a:t>
            </a:r>
            <a:r>
              <a:rPr lang="es-ES" sz="2700" dirty="0"/>
              <a:t>soluciones provisionales</a:t>
            </a:r>
          </a:p>
          <a:p>
            <a:pPr marL="457200" indent="-457200" algn="just">
              <a:buFont typeface="+mj-lt"/>
              <a:buAutoNum type="arabicPeriod" startAt="7"/>
            </a:pPr>
            <a:r>
              <a:rPr lang="es-ES" sz="2700" dirty="0" smtClean="0"/>
              <a:t>Utilice </a:t>
            </a:r>
            <a:r>
              <a:rPr lang="es-ES" sz="2700" dirty="0"/>
              <a:t>las tecnologías y pautas W3C</a:t>
            </a:r>
          </a:p>
          <a:p>
            <a:pPr marL="457200" indent="-457200" algn="just">
              <a:buFont typeface="+mj-lt"/>
              <a:buAutoNum type="arabicPeriod" startAt="7"/>
            </a:pPr>
            <a:r>
              <a:rPr lang="es-ES" sz="2700" dirty="0" smtClean="0"/>
              <a:t>Proporcione </a:t>
            </a:r>
            <a:r>
              <a:rPr lang="es-ES" sz="2700" dirty="0"/>
              <a:t>información de contexto y orientación</a:t>
            </a:r>
          </a:p>
          <a:p>
            <a:pPr marL="457200" indent="-457200" algn="just">
              <a:buFont typeface="+mj-lt"/>
              <a:buAutoNum type="arabicPeriod" startAt="7"/>
            </a:pPr>
            <a:r>
              <a:rPr lang="es-ES" sz="2700" dirty="0" smtClean="0"/>
              <a:t>Proporcione </a:t>
            </a:r>
            <a:r>
              <a:rPr lang="es-ES" sz="2700" dirty="0"/>
              <a:t>mecanismos claros de navegación</a:t>
            </a:r>
          </a:p>
          <a:p>
            <a:pPr marL="457200" indent="-457200" algn="just">
              <a:buFont typeface="+mj-lt"/>
              <a:buAutoNum type="arabicPeriod" startAt="7"/>
            </a:pPr>
            <a:r>
              <a:rPr lang="es-ES" sz="2700" dirty="0" smtClean="0"/>
              <a:t>Asegúrese </a:t>
            </a:r>
            <a:r>
              <a:rPr lang="es-ES" sz="2700" dirty="0"/>
              <a:t>de que los documentos sean claros y simples</a:t>
            </a:r>
          </a:p>
        </p:txBody>
      </p:sp>
    </p:spTree>
    <p:extLst>
      <p:ext uri="{BB962C8B-B14F-4D97-AF65-F5344CB8AC3E}">
        <p14:creationId xmlns:p14="http://schemas.microsoft.com/office/powerpoint/2010/main" val="3321383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_unesco_inclusion.jpg"/>
          <p:cNvPicPr>
            <a:picLocks noChangeAspect="1"/>
          </p:cNvPicPr>
          <p:nvPr/>
        </p:nvPicPr>
        <p:blipFill>
          <a:blip r:embed="rId2"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normAutofit/>
          </a:bodyPr>
          <a:lstStyle/>
          <a:p>
            <a:r>
              <a:rPr lang="es-ES" b="1" dirty="0" smtClean="0"/>
              <a:t>Prioridades</a:t>
            </a:r>
            <a:endParaRPr lang="es-ES" b="1" dirty="0"/>
          </a:p>
        </p:txBody>
      </p:sp>
      <p:sp>
        <p:nvSpPr>
          <p:cNvPr id="3" name="2 Marcador de contenido"/>
          <p:cNvSpPr>
            <a:spLocks noGrp="1"/>
          </p:cNvSpPr>
          <p:nvPr>
            <p:ph sz="quarter" idx="1"/>
          </p:nvPr>
        </p:nvSpPr>
        <p:spPr>
          <a:xfrm>
            <a:off x="457200" y="1556792"/>
            <a:ext cx="8229600" cy="4824536"/>
          </a:xfrm>
        </p:spPr>
        <p:txBody>
          <a:bodyPr>
            <a:normAutofit lnSpcReduction="10000"/>
          </a:bodyPr>
          <a:lstStyle/>
          <a:p>
            <a:pPr algn="just"/>
            <a:r>
              <a:rPr lang="es-ES" b="1" u="sng" dirty="0" smtClean="0">
                <a:solidFill>
                  <a:srgbClr val="C00000"/>
                </a:solidFill>
              </a:rPr>
              <a:t>Prioridad 1</a:t>
            </a:r>
            <a:r>
              <a:rPr lang="es-ES" b="1" dirty="0" smtClean="0"/>
              <a:t>: son aquellos puntos que un desarrollador Web tiene que </a:t>
            </a:r>
            <a:r>
              <a:rPr lang="es-ES" dirty="0" smtClean="0"/>
              <a:t>cumplir ya que, de otra manera, ciertos grupos de usuarios </a:t>
            </a:r>
            <a:r>
              <a:rPr lang="es-ES" b="1" dirty="0" smtClean="0"/>
              <a:t>no podrían acceder a la información del sitio Web.</a:t>
            </a:r>
          </a:p>
          <a:p>
            <a:pPr algn="just"/>
            <a:r>
              <a:rPr lang="es-ES" b="1" u="sng" dirty="0" smtClean="0">
                <a:solidFill>
                  <a:srgbClr val="C00000"/>
                </a:solidFill>
              </a:rPr>
              <a:t>Prioridad 2</a:t>
            </a:r>
            <a:r>
              <a:rPr lang="es-ES" b="1" dirty="0" smtClean="0"/>
              <a:t>: son aquellos puntos que un desarrollador Web debería </a:t>
            </a:r>
            <a:r>
              <a:rPr lang="es-ES" dirty="0" smtClean="0"/>
              <a:t>cumplir ya que, si no fuese así, sería </a:t>
            </a:r>
            <a:r>
              <a:rPr lang="es-ES" b="1" dirty="0" smtClean="0"/>
              <a:t>muy difícil acceder a la </a:t>
            </a:r>
            <a:r>
              <a:rPr lang="es-ES" dirty="0" smtClean="0"/>
              <a:t>información para ciertos grupos de usuarios.</a:t>
            </a:r>
          </a:p>
          <a:p>
            <a:pPr algn="just"/>
            <a:r>
              <a:rPr lang="es-ES" b="1" u="sng" dirty="0" smtClean="0">
                <a:solidFill>
                  <a:srgbClr val="C00000"/>
                </a:solidFill>
              </a:rPr>
              <a:t>Prioridad 3</a:t>
            </a:r>
            <a:r>
              <a:rPr lang="es-ES" b="1" dirty="0" smtClean="0"/>
              <a:t>: son aquellos puntos que un desarrollador Web debería </a:t>
            </a:r>
            <a:r>
              <a:rPr lang="es-ES" dirty="0" smtClean="0"/>
              <a:t>cumplir ya que, de otra forma, algunos usuarios experimentarían </a:t>
            </a:r>
            <a:r>
              <a:rPr lang="es-ES" b="1" dirty="0" smtClean="0"/>
              <a:t>ciertas dificultades para acceder a la información. </a:t>
            </a:r>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_unesco_inclusion.jpg"/>
          <p:cNvPicPr>
            <a:picLocks noChangeAspect="1"/>
          </p:cNvPicPr>
          <p:nvPr/>
        </p:nvPicPr>
        <p:blipFill>
          <a:blip r:embed="rId2"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normAutofit/>
          </a:bodyPr>
          <a:lstStyle/>
          <a:p>
            <a:r>
              <a:rPr lang="es-ES" b="1" dirty="0" smtClean="0"/>
              <a:t>Niveles de Conformidad</a:t>
            </a:r>
            <a:endParaRPr lang="es-ES" b="1" dirty="0"/>
          </a:p>
        </p:txBody>
      </p:sp>
      <p:sp>
        <p:nvSpPr>
          <p:cNvPr id="3" name="2 Marcador de contenido"/>
          <p:cNvSpPr>
            <a:spLocks noGrp="1"/>
          </p:cNvSpPr>
          <p:nvPr>
            <p:ph sz="quarter" idx="1"/>
          </p:nvPr>
        </p:nvSpPr>
        <p:spPr>
          <a:xfrm>
            <a:off x="2699792" y="1916832"/>
            <a:ext cx="5400600" cy="4104456"/>
          </a:xfrm>
        </p:spPr>
        <p:txBody>
          <a:bodyPr>
            <a:normAutofit/>
          </a:bodyPr>
          <a:lstStyle/>
          <a:p>
            <a:r>
              <a:rPr lang="es-ES" b="1" dirty="0" smtClean="0"/>
              <a:t>Se satisfacen todos los puntos de </a:t>
            </a:r>
            <a:r>
              <a:rPr lang="es-ES" dirty="0" smtClean="0"/>
              <a:t>verificación de prioridad 1.</a:t>
            </a:r>
          </a:p>
          <a:p>
            <a:endParaRPr lang="es-ES" dirty="0" smtClean="0"/>
          </a:p>
          <a:p>
            <a:r>
              <a:rPr lang="es-ES" b="1" dirty="0" smtClean="0"/>
              <a:t>Se satisfacen todos los puntos de </a:t>
            </a:r>
            <a:r>
              <a:rPr lang="es-ES" dirty="0" smtClean="0"/>
              <a:t>verificación de prioridad 1 y 2.</a:t>
            </a:r>
          </a:p>
          <a:p>
            <a:endParaRPr lang="es-ES" dirty="0" smtClean="0"/>
          </a:p>
          <a:p>
            <a:r>
              <a:rPr lang="es-ES" b="1" dirty="0" smtClean="0"/>
              <a:t>Se satisfacen todos los puntos de </a:t>
            </a:r>
            <a:r>
              <a:rPr lang="es-ES" dirty="0" smtClean="0"/>
              <a:t>verificación de prioridad 1, 2 y 3.</a:t>
            </a:r>
          </a:p>
          <a:p>
            <a:endParaRPr lang="es-ES" dirty="0"/>
          </a:p>
        </p:txBody>
      </p:sp>
      <p:pic>
        <p:nvPicPr>
          <p:cNvPr id="1028" name="Picture 4"/>
          <p:cNvPicPr>
            <a:picLocks noChangeAspect="1" noChangeArrowheads="1"/>
          </p:cNvPicPr>
          <p:nvPr/>
        </p:nvPicPr>
        <p:blipFill>
          <a:blip r:embed="rId3" cstate="print"/>
          <a:srcRect/>
          <a:stretch>
            <a:fillRect/>
          </a:stretch>
        </p:blipFill>
        <p:spPr bwMode="auto">
          <a:xfrm>
            <a:off x="807244" y="2060848"/>
            <a:ext cx="1460500" cy="5461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827584" y="3284984"/>
            <a:ext cx="1460500" cy="5461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827584" y="4509120"/>
            <a:ext cx="1460500"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_unesco_inclusion.jpg"/>
          <p:cNvPicPr>
            <a:picLocks noChangeAspect="1"/>
          </p:cNvPicPr>
          <p:nvPr/>
        </p:nvPicPr>
        <p:blipFill>
          <a:blip r:embed="rId2"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normAutofit/>
          </a:bodyPr>
          <a:lstStyle/>
          <a:p>
            <a:r>
              <a:rPr lang="es-ES" b="1" dirty="0" smtClean="0"/>
              <a:t>Ejemplo:</a:t>
            </a:r>
            <a:endParaRPr lang="es-ES" b="1" dirty="0"/>
          </a:p>
        </p:txBody>
      </p:sp>
      <p:sp>
        <p:nvSpPr>
          <p:cNvPr id="3" name="2 Marcador de contenido"/>
          <p:cNvSpPr>
            <a:spLocks noGrp="1"/>
          </p:cNvSpPr>
          <p:nvPr>
            <p:ph sz="quarter" idx="1"/>
          </p:nvPr>
        </p:nvSpPr>
        <p:spPr>
          <a:xfrm>
            <a:off x="457200" y="1556792"/>
            <a:ext cx="8229600" cy="4752528"/>
          </a:xfrm>
        </p:spPr>
        <p:txBody>
          <a:bodyPr>
            <a:normAutofit fontScale="92500" lnSpcReduction="10000"/>
          </a:bodyPr>
          <a:lstStyle/>
          <a:p>
            <a:pPr marL="0" indent="0" algn="just">
              <a:buNone/>
            </a:pPr>
            <a:r>
              <a:rPr lang="es-ES" b="1" dirty="0">
                <a:solidFill>
                  <a:srgbClr val="C00000"/>
                </a:solidFill>
              </a:rPr>
              <a:t>Pauta 1 </a:t>
            </a:r>
            <a:r>
              <a:rPr lang="es-ES" b="1" dirty="0"/>
              <a:t>- "Proporcione alternativas equivalentes para el contenido visual y auditivo". </a:t>
            </a:r>
          </a:p>
          <a:p>
            <a:pPr lvl="1" algn="just"/>
            <a:r>
              <a:rPr lang="es-ES" dirty="0"/>
              <a:t>Proporcione un contenido que, presentado al usuario, cumpla esencialmente la misma función o propósito que el contenido visual o auditivo.</a:t>
            </a:r>
          </a:p>
          <a:p>
            <a:pPr lvl="1" algn="just"/>
            <a:r>
              <a:rPr lang="es-ES" b="1" dirty="0">
                <a:solidFill>
                  <a:srgbClr val="C00000"/>
                </a:solidFill>
              </a:rPr>
              <a:t>Puntos de verificación:</a:t>
            </a:r>
          </a:p>
          <a:p>
            <a:pPr lvl="2" algn="just"/>
            <a:r>
              <a:rPr lang="es-ES" b="1" dirty="0"/>
              <a:t>1.1 Proporcione un texto equivalente para todo elemento no textual (Por ejemplo, a través de "</a:t>
            </a:r>
            <a:r>
              <a:rPr lang="es-ES" b="1" dirty="0" err="1"/>
              <a:t>alt</a:t>
            </a:r>
            <a:r>
              <a:rPr lang="es-ES" b="1" dirty="0"/>
              <a:t>", "</a:t>
            </a:r>
            <a:r>
              <a:rPr lang="es-ES" b="1" dirty="0" err="1"/>
              <a:t>longdesc</a:t>
            </a:r>
            <a:r>
              <a:rPr lang="es-ES" b="1" dirty="0"/>
              <a:t>" o en el contenido del elemento). </a:t>
            </a:r>
            <a:r>
              <a:rPr lang="es-ES" b="1" i="1" dirty="0"/>
              <a:t>Esto incluye</a:t>
            </a:r>
            <a:r>
              <a:rPr lang="es-ES" b="1" i="1" dirty="0" smtClean="0"/>
              <a:t>: </a:t>
            </a:r>
            <a:r>
              <a:rPr lang="es-ES" b="1" dirty="0" smtClean="0"/>
              <a:t>imágenes</a:t>
            </a:r>
            <a:r>
              <a:rPr lang="es-ES" b="1" dirty="0"/>
              <a:t>, representaciones gráficas del texto, mapas de imagen, animaciones (Por ejemplo, </a:t>
            </a:r>
            <a:r>
              <a:rPr lang="es-ES" b="1" dirty="0" err="1"/>
              <a:t>GIFs</a:t>
            </a:r>
            <a:r>
              <a:rPr lang="es-ES" b="1" dirty="0"/>
              <a:t> animados), "</a:t>
            </a:r>
            <a:r>
              <a:rPr lang="es-ES" b="1" dirty="0" err="1"/>
              <a:t>applets</a:t>
            </a:r>
            <a:r>
              <a:rPr lang="es-ES" b="1" dirty="0"/>
              <a:t>" y objetos programados, "</a:t>
            </a:r>
            <a:r>
              <a:rPr lang="es-ES" b="1" dirty="0" err="1"/>
              <a:t>ascii</a:t>
            </a:r>
            <a:r>
              <a:rPr lang="es-ES" b="1" dirty="0"/>
              <a:t> art", marcos, scripts, imágenes usadas como viñetas en las listas, espaciadores, botones gráficos, sonidos (ejecutados con o sin interacción del usuario), archivos exclusivamente auditivos, banda sonora del vídeo y vídeos. [</a:t>
            </a:r>
            <a:r>
              <a:rPr lang="es-ES" sz="2200" b="1" dirty="0">
                <a:solidFill>
                  <a:srgbClr val="C00000"/>
                </a:solidFill>
              </a:rPr>
              <a:t>Prioridad 1</a:t>
            </a:r>
            <a:r>
              <a:rPr lang="es-ES" b="1" dirty="0" smtClean="0"/>
              <a:t>]</a:t>
            </a:r>
          </a:p>
          <a:p>
            <a:pPr marL="548640" lvl="2" indent="0" algn="just">
              <a:buNone/>
            </a:pP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_unesco_inclusion.jpg"/>
          <p:cNvPicPr>
            <a:picLocks noChangeAspect="1"/>
          </p:cNvPicPr>
          <p:nvPr/>
        </p:nvPicPr>
        <p:blipFill>
          <a:blip r:embed="rId2"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normAutofit/>
          </a:bodyPr>
          <a:lstStyle/>
          <a:p>
            <a:r>
              <a:rPr lang="es-ES" b="1" dirty="0" smtClean="0"/>
              <a:t>Concepto</a:t>
            </a:r>
            <a:endParaRPr lang="es-ES" b="1"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40433103"/>
              </p:ext>
            </p:extLst>
          </p:nvPr>
        </p:nvGraphicFramePr>
        <p:xfrm>
          <a:off x="395536" y="1196752"/>
          <a:ext cx="8229600" cy="4896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rot="20936791">
            <a:off x="1979712" y="3429000"/>
            <a:ext cx="792088" cy="43204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8" name="Right Arrow 7"/>
          <p:cNvSpPr/>
          <p:nvPr/>
        </p:nvSpPr>
        <p:spPr>
          <a:xfrm rot="20936791">
            <a:off x="3961865" y="3141052"/>
            <a:ext cx="792088" cy="43204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 name="Right Arrow 8"/>
          <p:cNvSpPr/>
          <p:nvPr/>
        </p:nvSpPr>
        <p:spPr>
          <a:xfrm rot="20936791">
            <a:off x="5758198" y="2852853"/>
            <a:ext cx="792088" cy="43204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4590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b="1" dirty="0" smtClean="0"/>
              <a:t>Accesibilidad Web en </a:t>
            </a:r>
            <a:r>
              <a:rPr lang="es-ES" b="1" dirty="0" err="1" smtClean="0"/>
              <a:t>Dreamweaver</a:t>
            </a:r>
            <a:endParaRPr lang="es-ES" b="1" dirty="0"/>
          </a:p>
        </p:txBody>
      </p:sp>
      <p:sp>
        <p:nvSpPr>
          <p:cNvPr id="3" name="2 Subtítulo"/>
          <p:cNvSpPr>
            <a:spLocks noGrp="1"/>
          </p:cNvSpPr>
          <p:nvPr>
            <p:ph type="subTitle" idx="1"/>
          </p:nvPr>
        </p:nvSpPr>
        <p:spPr/>
        <p:txBody>
          <a:bodyPr/>
          <a:lstStyle/>
          <a:p>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40878"/>
            <a:ext cx="6813128" cy="36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descr="logo_unesco_inclusion.jpg"/>
          <p:cNvPicPr>
            <a:picLocks noChangeAspect="1"/>
          </p:cNvPicPr>
          <p:nvPr/>
        </p:nvPicPr>
        <p:blipFill>
          <a:blip r:embed="rId3"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normAutofit/>
          </a:bodyPr>
          <a:lstStyle/>
          <a:p>
            <a:r>
              <a:rPr lang="es-ES" b="1" dirty="0" smtClean="0"/>
              <a:t>Configuración</a:t>
            </a:r>
            <a:endParaRPr lang="es-ES" b="1" dirty="0"/>
          </a:p>
        </p:txBody>
      </p:sp>
      <p:sp>
        <p:nvSpPr>
          <p:cNvPr id="3" name="2 Marcador de contenido"/>
          <p:cNvSpPr>
            <a:spLocks noGrp="1"/>
          </p:cNvSpPr>
          <p:nvPr>
            <p:ph sz="quarter" idx="1"/>
          </p:nvPr>
        </p:nvSpPr>
        <p:spPr>
          <a:xfrm>
            <a:off x="1475656" y="5984697"/>
            <a:ext cx="2962672" cy="576064"/>
          </a:xfrm>
        </p:spPr>
        <p:txBody>
          <a:bodyPr>
            <a:normAutofit/>
          </a:bodyPr>
          <a:lstStyle/>
          <a:p>
            <a:r>
              <a:rPr lang="es-ES" sz="2400" dirty="0" smtClean="0"/>
              <a:t>Insertar &gt; Imagen</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4772657"/>
            <a:ext cx="4508133" cy="200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Marcador de contenido"/>
          <p:cNvSpPr txBox="1">
            <a:spLocks/>
          </p:cNvSpPr>
          <p:nvPr/>
        </p:nvSpPr>
        <p:spPr>
          <a:xfrm>
            <a:off x="626570" y="1340768"/>
            <a:ext cx="5385590" cy="504056"/>
          </a:xfrm>
          <a:prstGeom prst="rect">
            <a:avLst/>
          </a:prstGeom>
        </p:spPr>
        <p:txBody>
          <a:bodyPr vert="horz">
            <a:normAutofit fontScale="925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s-ES" dirty="0" smtClean="0"/>
              <a:t>Edición &gt; Preferencias &gt; Accesibilidad</a:t>
            </a:r>
          </a:p>
        </p:txBody>
      </p:sp>
    </p:spTree>
    <p:extLst>
      <p:ext uri="{BB962C8B-B14F-4D97-AF65-F5344CB8AC3E}">
        <p14:creationId xmlns:p14="http://schemas.microsoft.com/office/powerpoint/2010/main" val="689492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b="1" dirty="0" smtClean="0"/>
              <a:t>Evaluación de Accesibilidad Web</a:t>
            </a:r>
            <a:endParaRPr lang="es-ES" b="1" dirty="0"/>
          </a:p>
        </p:txBody>
      </p:sp>
      <p:sp>
        <p:nvSpPr>
          <p:cNvPr id="3" name="2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1523737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_unesco_inclusion.jpg"/>
          <p:cNvPicPr>
            <a:picLocks noChangeAspect="1"/>
          </p:cNvPicPr>
          <p:nvPr/>
        </p:nvPicPr>
        <p:blipFill>
          <a:blip r:embed="rId2"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normAutofit/>
          </a:bodyPr>
          <a:lstStyle/>
          <a:p>
            <a:r>
              <a:rPr lang="es-ES" b="1" dirty="0" smtClean="0"/>
              <a:t>Evaluación</a:t>
            </a:r>
            <a:endParaRPr lang="es-ES" b="1" dirty="0"/>
          </a:p>
        </p:txBody>
      </p:sp>
      <p:sp>
        <p:nvSpPr>
          <p:cNvPr id="3" name="2 Marcador de contenido"/>
          <p:cNvSpPr>
            <a:spLocks noGrp="1"/>
          </p:cNvSpPr>
          <p:nvPr>
            <p:ph sz="quarter" idx="1"/>
          </p:nvPr>
        </p:nvSpPr>
        <p:spPr>
          <a:xfrm>
            <a:off x="457200" y="1628800"/>
            <a:ext cx="8229600" cy="2952328"/>
          </a:xfrm>
        </p:spPr>
        <p:txBody>
          <a:bodyPr>
            <a:normAutofit/>
          </a:bodyPr>
          <a:lstStyle/>
          <a:p>
            <a:r>
              <a:rPr lang="es-ES" dirty="0" smtClean="0"/>
              <a:t>Se recomienda evaluar </a:t>
            </a:r>
            <a:r>
              <a:rPr lang="es-ES" b="1" dirty="0" smtClean="0"/>
              <a:t>la accesibilidad a lo largo del desarrollo de un sitio Web.</a:t>
            </a:r>
            <a:endParaRPr lang="es-ES" dirty="0" smtClean="0"/>
          </a:p>
          <a:p>
            <a:r>
              <a:rPr lang="es-ES" dirty="0" smtClean="0"/>
              <a:t>Aun cuando existen </a:t>
            </a:r>
            <a:r>
              <a:rPr lang="es-ES" b="1" dirty="0" smtClean="0"/>
              <a:t>herramientas de evaluación </a:t>
            </a:r>
            <a:r>
              <a:rPr lang="es-ES" dirty="0" smtClean="0"/>
              <a:t>que ayudan a realizar pruebas de accesibilidad en los sitios web, no debemos olvidar que es necesaria la intervención del elemento humano para determinar si realmente cumple con las normas establecidas.</a:t>
            </a:r>
          </a:p>
        </p:txBody>
      </p:sp>
      <p:pic>
        <p:nvPicPr>
          <p:cNvPr id="7" name="Picture 2" descr="http://validadores.tawdis.net/mobileok/resources/taw_logoEN.gif"/>
          <p:cNvPicPr>
            <a:picLocks noChangeAspect="1" noChangeArrowheads="1"/>
          </p:cNvPicPr>
          <p:nvPr/>
        </p:nvPicPr>
        <p:blipFill>
          <a:blip r:embed="rId3" cstate="print"/>
          <a:srcRect/>
          <a:stretch>
            <a:fillRect/>
          </a:stretch>
        </p:blipFill>
        <p:spPr bwMode="auto">
          <a:xfrm>
            <a:off x="683568" y="5013176"/>
            <a:ext cx="2314575" cy="809626"/>
          </a:xfrm>
          <a:prstGeom prst="rect">
            <a:avLst/>
          </a:prstGeom>
          <a:noFill/>
        </p:spPr>
      </p:pic>
      <p:pic>
        <p:nvPicPr>
          <p:cNvPr id="8" name="Picture 4" descr="http://www.soblog.es/wp-content/uploads/2006/12/logox_es.gif"/>
          <p:cNvPicPr>
            <a:picLocks noChangeAspect="1" noChangeArrowheads="1"/>
          </p:cNvPicPr>
          <p:nvPr/>
        </p:nvPicPr>
        <p:blipFill>
          <a:blip r:embed="rId4" cstate="print"/>
          <a:srcRect/>
          <a:stretch>
            <a:fillRect/>
          </a:stretch>
        </p:blipFill>
        <p:spPr bwMode="auto">
          <a:xfrm>
            <a:off x="5924650" y="5108427"/>
            <a:ext cx="2381250" cy="714375"/>
          </a:xfrm>
          <a:prstGeom prst="rect">
            <a:avLst/>
          </a:prstGeom>
          <a:noFill/>
        </p:spPr>
      </p:pic>
      <p:pic>
        <p:nvPicPr>
          <p:cNvPr id="9" name="8 Imagen" descr="hera_logo.gif"/>
          <p:cNvPicPr>
            <a:picLocks noChangeAspect="1"/>
          </p:cNvPicPr>
          <p:nvPr/>
        </p:nvPicPr>
        <p:blipFill>
          <a:blip r:embed="rId5" cstate="print"/>
          <a:stretch>
            <a:fillRect/>
          </a:stretch>
        </p:blipFill>
        <p:spPr>
          <a:xfrm>
            <a:off x="3779912" y="4774539"/>
            <a:ext cx="1440160" cy="10611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_unesco_inclusion.jpg"/>
          <p:cNvPicPr>
            <a:picLocks noChangeAspect="1"/>
          </p:cNvPicPr>
          <p:nvPr/>
        </p:nvPicPr>
        <p:blipFill>
          <a:blip r:embed="rId2"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lstStyle/>
          <a:p>
            <a:r>
              <a:rPr lang="es-ES" b="1" dirty="0" smtClean="0"/>
              <a:t>Qué es Accesibilidad?</a:t>
            </a:r>
            <a:endParaRPr lang="es-ES" b="1" dirty="0"/>
          </a:p>
        </p:txBody>
      </p:sp>
      <p:sp>
        <p:nvSpPr>
          <p:cNvPr id="3" name="2 Marcador de contenido"/>
          <p:cNvSpPr>
            <a:spLocks noGrp="1"/>
          </p:cNvSpPr>
          <p:nvPr>
            <p:ph sz="quarter" idx="1"/>
          </p:nvPr>
        </p:nvSpPr>
        <p:spPr>
          <a:xfrm>
            <a:off x="4860032" y="1988840"/>
            <a:ext cx="3744416" cy="3744416"/>
          </a:xfrm>
        </p:spPr>
        <p:txBody>
          <a:bodyPr>
            <a:normAutofit/>
          </a:bodyPr>
          <a:lstStyle/>
          <a:p>
            <a:pPr marL="273050" indent="-1588" algn="just">
              <a:buNone/>
            </a:pPr>
            <a:r>
              <a:rPr lang="es-ES" dirty="0" smtClean="0"/>
              <a:t>Es el grado en el que </a:t>
            </a:r>
            <a:r>
              <a:rPr lang="es-ES" sz="2800" b="1" dirty="0" smtClean="0">
                <a:solidFill>
                  <a:srgbClr val="C00000"/>
                </a:solidFill>
              </a:rPr>
              <a:t>todas las personas </a:t>
            </a:r>
            <a:r>
              <a:rPr lang="es-ES" dirty="0" smtClean="0"/>
              <a:t>pueden utilizar un objeto, visitar un lugar o acceder a un servicio, independientemente de sus capacidades técnicas o físicas.</a:t>
            </a:r>
            <a:endParaRPr lang="es-ES" dirty="0"/>
          </a:p>
        </p:txBody>
      </p:sp>
      <p:pic>
        <p:nvPicPr>
          <p:cNvPr id="6" name="5 Imagen" descr="discapacidades.jpg"/>
          <p:cNvPicPr>
            <a:picLocks noChangeAspect="1"/>
          </p:cNvPicPr>
          <p:nvPr/>
        </p:nvPicPr>
        <p:blipFill>
          <a:blip r:embed="rId3" cstate="print"/>
          <a:stretch>
            <a:fillRect/>
          </a:stretch>
        </p:blipFill>
        <p:spPr>
          <a:xfrm rot="21269736">
            <a:off x="315332" y="2466439"/>
            <a:ext cx="5068839" cy="32702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b="1" dirty="0" smtClean="0"/>
              <a:t>Ejemplos de contenidos Web</a:t>
            </a:r>
            <a:br>
              <a:rPr lang="es-ES" b="1" dirty="0" smtClean="0"/>
            </a:br>
            <a:r>
              <a:rPr lang="es-ES" b="1" dirty="0" smtClean="0"/>
              <a:t>No </a:t>
            </a:r>
            <a:r>
              <a:rPr lang="es-ES" b="1" dirty="0"/>
              <a:t>A</a:t>
            </a:r>
            <a:r>
              <a:rPr lang="es-ES" b="1" dirty="0" smtClean="0"/>
              <a:t>ccesibles</a:t>
            </a:r>
            <a:endParaRPr lang="es-ES" b="1" dirty="0"/>
          </a:p>
        </p:txBody>
      </p:sp>
      <p:sp>
        <p:nvSpPr>
          <p:cNvPr id="3" name="2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4121185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Discapacidad Visual</a:t>
            </a:r>
            <a:endParaRPr lang="es-ES" b="1" dirty="0"/>
          </a:p>
        </p:txBody>
      </p:sp>
      <p:pic>
        <p:nvPicPr>
          <p:cNvPr id="6" name="Marcador de contenido 5"/>
          <p:cNvPicPr>
            <a:picLocks noGrp="1" noChangeAspect="1"/>
          </p:cNvPicPr>
          <p:nvPr>
            <p:ph sz="quarter" idx="1"/>
          </p:nvPr>
        </p:nvPicPr>
        <p:blipFill>
          <a:blip r:embed="rId2"/>
          <a:stretch>
            <a:fillRect/>
          </a:stretch>
        </p:blipFill>
        <p:spPr>
          <a:xfrm>
            <a:off x="323528" y="4687368"/>
            <a:ext cx="8784976" cy="1736565"/>
          </a:xfrm>
          <a:prstGeom prst="rect">
            <a:avLst/>
          </a:prstGeom>
        </p:spPr>
      </p:pic>
      <p:pic>
        <p:nvPicPr>
          <p:cNvPr id="5" name="Imagen 4"/>
          <p:cNvPicPr>
            <a:picLocks noChangeAspect="1"/>
          </p:cNvPicPr>
          <p:nvPr/>
        </p:nvPicPr>
        <p:blipFill>
          <a:blip r:embed="rId3"/>
          <a:stretch>
            <a:fillRect/>
          </a:stretch>
        </p:blipFill>
        <p:spPr>
          <a:xfrm>
            <a:off x="251520" y="1412776"/>
            <a:ext cx="8510369" cy="2736304"/>
          </a:xfrm>
          <a:prstGeom prst="rect">
            <a:avLst/>
          </a:prstGeom>
        </p:spPr>
      </p:pic>
      <p:pic>
        <p:nvPicPr>
          <p:cNvPr id="2050" name="Picture 2" descr="http://www.luzverde.com.uy/wp-content/uploads/foto-para-la-no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87136"/>
            <a:ext cx="2592288" cy="22512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51520" y="4318036"/>
            <a:ext cx="1656223" cy="369332"/>
          </a:xfrm>
          <a:prstGeom prst="rect">
            <a:avLst/>
          </a:prstGeom>
          <a:noFill/>
        </p:spPr>
        <p:txBody>
          <a:bodyPr wrap="none" rtlCol="0">
            <a:spAutoFit/>
          </a:bodyPr>
          <a:lstStyle/>
          <a:p>
            <a:r>
              <a:rPr lang="es-MX" dirty="0" smtClean="0"/>
              <a:t>Visión Limitada:</a:t>
            </a:r>
            <a:endParaRPr lang="es-MX" dirty="0"/>
          </a:p>
        </p:txBody>
      </p:sp>
    </p:spTree>
    <p:extLst>
      <p:ext uri="{BB962C8B-B14F-4D97-AF65-F5344CB8AC3E}">
        <p14:creationId xmlns:p14="http://schemas.microsoft.com/office/powerpoint/2010/main" val="222567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Discapacidad Auditiva</a:t>
            </a:r>
            <a:endParaRPr lang="es-ES" b="1" dirty="0"/>
          </a:p>
        </p:txBody>
      </p:sp>
      <p:pic>
        <p:nvPicPr>
          <p:cNvPr id="4" name="Imagen 3"/>
          <p:cNvPicPr>
            <a:picLocks noChangeAspect="1"/>
          </p:cNvPicPr>
          <p:nvPr/>
        </p:nvPicPr>
        <p:blipFill>
          <a:blip r:embed="rId2"/>
          <a:stretch>
            <a:fillRect/>
          </a:stretch>
        </p:blipFill>
        <p:spPr>
          <a:xfrm>
            <a:off x="323528" y="3284984"/>
            <a:ext cx="8650044" cy="1966383"/>
          </a:xfrm>
          <a:prstGeom prst="rect">
            <a:avLst/>
          </a:prstGeom>
        </p:spPr>
      </p:pic>
      <p:pic>
        <p:nvPicPr>
          <p:cNvPr id="1026" name="Picture 2" descr="http://receph.apextech.netdna-cdn.com/images/tnph3/615/304/1/1/615/304/2014/04/14/crop_sordos4142014b.jpg"/>
          <p:cNvPicPr>
            <a:picLocks noChangeAspect="1" noChangeArrowheads="1"/>
          </p:cNvPicPr>
          <p:nvPr/>
        </p:nvPicPr>
        <p:blipFill rotWithShape="1">
          <a:blip r:embed="rId3">
            <a:extLst>
              <a:ext uri="{28A0092B-C50C-407E-A947-70E740481C1C}">
                <a14:useLocalDpi xmlns:a14="http://schemas.microsoft.com/office/drawing/2010/main" val="0"/>
              </a:ext>
            </a:extLst>
          </a:blip>
          <a:srcRect l="51603"/>
          <a:stretch/>
        </p:blipFill>
        <p:spPr bwMode="auto">
          <a:xfrm>
            <a:off x="6435757" y="260648"/>
            <a:ext cx="2492847" cy="254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676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Discapacidad Intelectual</a:t>
            </a:r>
            <a:endParaRPr lang="es-ES" b="1" dirty="0"/>
          </a:p>
        </p:txBody>
      </p:sp>
      <p:pic>
        <p:nvPicPr>
          <p:cNvPr id="6" name="Marcador de contenido 5"/>
          <p:cNvPicPr>
            <a:picLocks noGrp="1" noChangeAspect="1"/>
          </p:cNvPicPr>
          <p:nvPr>
            <p:ph sz="quarter" idx="1"/>
          </p:nvPr>
        </p:nvPicPr>
        <p:blipFill>
          <a:blip r:embed="rId2"/>
          <a:stretch>
            <a:fillRect/>
          </a:stretch>
        </p:blipFill>
        <p:spPr>
          <a:xfrm>
            <a:off x="485611" y="3980821"/>
            <a:ext cx="7084336" cy="1477160"/>
          </a:xfrm>
          <a:prstGeom prst="rect">
            <a:avLst/>
          </a:prstGeom>
        </p:spPr>
      </p:pic>
      <p:pic>
        <p:nvPicPr>
          <p:cNvPr id="5" name="Imagen 4"/>
          <p:cNvPicPr>
            <a:picLocks noChangeAspect="1"/>
          </p:cNvPicPr>
          <p:nvPr/>
        </p:nvPicPr>
        <p:blipFill>
          <a:blip r:embed="rId3"/>
          <a:stretch>
            <a:fillRect/>
          </a:stretch>
        </p:blipFill>
        <p:spPr>
          <a:xfrm>
            <a:off x="485611" y="2833755"/>
            <a:ext cx="7579938" cy="1147066"/>
          </a:xfrm>
          <a:prstGeom prst="rect">
            <a:avLst/>
          </a:prstGeom>
        </p:spPr>
      </p:pic>
      <p:pic>
        <p:nvPicPr>
          <p:cNvPr id="2050" name="Picture 2" descr="http://todossomosuno.com.mx/portal/wp-content/uploads/2013/02/DCAM0079-1024x7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332656"/>
            <a:ext cx="3091699" cy="231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782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MUCHAS GRACIAS POR </a:t>
            </a:r>
            <a:r>
              <a:rPr lang="es-ES" b="1" dirty="0" smtClean="0"/>
              <a:t>SU </a:t>
            </a:r>
            <a:r>
              <a:rPr lang="es-ES" b="1" dirty="0" smtClean="0"/>
              <a:t>ATENCIÓN!!!!</a:t>
            </a:r>
            <a:endParaRPr lang="es-ES" b="1" dirty="0"/>
          </a:p>
        </p:txBody>
      </p:sp>
      <p:sp>
        <p:nvSpPr>
          <p:cNvPr id="8" name="2 Marcador de contenido"/>
          <p:cNvSpPr txBox="1">
            <a:spLocks/>
          </p:cNvSpPr>
          <p:nvPr/>
        </p:nvSpPr>
        <p:spPr>
          <a:xfrm>
            <a:off x="899592" y="5373216"/>
            <a:ext cx="7344816" cy="1080120"/>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6000"/>
              <a:tabLst/>
              <a:defRPr/>
            </a:pPr>
            <a:r>
              <a:rPr kumimoji="0" lang="es-ES" sz="3200" b="1" i="0" u="none" strike="noStrike" kern="1200" cap="none" spc="0" normalizeH="0" baseline="0" noProof="0" dirty="0" smtClean="0">
                <a:ln>
                  <a:noFill/>
                </a:ln>
                <a:solidFill>
                  <a:schemeClr val="tx1"/>
                </a:solidFill>
                <a:effectLst/>
                <a:uLnTx/>
                <a:uFillTx/>
                <a:latin typeface="+mn-lt"/>
                <a:ea typeface="+mn-ea"/>
                <a:cs typeface="+mn-cs"/>
              </a:rPr>
              <a:t>Delia Esquer </a:t>
            </a:r>
            <a:r>
              <a:rPr kumimoji="0" lang="es-ES" sz="3200" b="1" i="0" u="none" strike="noStrike" kern="1200" cap="none" spc="0" normalizeH="0" baseline="0" noProof="0" dirty="0" err="1" smtClean="0">
                <a:ln>
                  <a:noFill/>
                </a:ln>
                <a:solidFill>
                  <a:schemeClr val="tx1"/>
                </a:solidFill>
                <a:effectLst/>
                <a:uLnTx/>
                <a:uFillTx/>
                <a:latin typeface="+mn-lt"/>
                <a:ea typeface="+mn-ea"/>
                <a:cs typeface="+mn-cs"/>
              </a:rPr>
              <a:t>Mel</a:t>
            </a:r>
            <a:r>
              <a:rPr lang="es-ES" sz="3200" b="1" dirty="0" err="1" smtClean="0"/>
              <a:t>éndez</a:t>
            </a:r>
            <a:endParaRPr lang="es-ES" sz="3200" b="1" dirty="0" smtClean="0"/>
          </a:p>
          <a:p>
            <a:pPr marL="274320" lvl="0" indent="-274320" algn="ctr">
              <a:spcBef>
                <a:spcPts val="600"/>
              </a:spcBef>
              <a:buClr>
                <a:schemeClr val="accent1"/>
              </a:buClr>
              <a:buSzPct val="76000"/>
            </a:pPr>
            <a:r>
              <a:rPr lang="es-ES" sz="2400" b="1" dirty="0" smtClean="0">
                <a:solidFill>
                  <a:schemeClr val="tx1">
                    <a:lumMod val="75000"/>
                    <a:lumOff val="25000"/>
                  </a:schemeClr>
                </a:solidFill>
              </a:rPr>
              <a:t>desquer@uabc.edu.mx</a:t>
            </a:r>
            <a:endParaRPr kumimoji="0" lang="es-E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Tim B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999735"/>
            <a:ext cx="2381250" cy="1562100"/>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827584" y="1484784"/>
            <a:ext cx="7704856" cy="1537134"/>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s-ES" sz="2800" i="1" dirty="0" smtClean="0">
                <a:latin typeface="Times New Roman" pitchFamily="18" charset="0"/>
                <a:cs typeface="Times New Roman" pitchFamily="18" charset="0"/>
              </a:rPr>
              <a:t>“El poder de la Web está en su universalidad</a:t>
            </a:r>
            <a:r>
              <a:rPr lang="es-ES" sz="2800" i="1" dirty="0">
                <a:latin typeface="Times New Roman" pitchFamily="18" charset="0"/>
                <a:cs typeface="Times New Roman" pitchFamily="18" charset="0"/>
              </a:rPr>
              <a:t>. Un acceso para todo el mundo independientemente de su discapacidad es un aspecto esencial</a:t>
            </a:r>
            <a:r>
              <a:rPr lang="es-ES" sz="2800" i="1" dirty="0" smtClean="0">
                <a:latin typeface="Times New Roman" pitchFamily="18" charset="0"/>
                <a:cs typeface="Times New Roman" pitchFamily="18" charset="0"/>
              </a:rPr>
              <a:t>”</a:t>
            </a:r>
            <a:endParaRPr lang="es-ES" sz="2400" i="1" dirty="0" smtClean="0">
              <a:latin typeface="Times New Roman" pitchFamily="18" charset="0"/>
              <a:cs typeface="Times New Roman" pitchFamily="18" charset="0"/>
            </a:endParaRPr>
          </a:p>
        </p:txBody>
      </p:sp>
      <p:sp>
        <p:nvSpPr>
          <p:cNvPr id="4" name="Rectangle 3"/>
          <p:cNvSpPr/>
          <p:nvPr/>
        </p:nvSpPr>
        <p:spPr>
          <a:xfrm>
            <a:off x="4716016" y="3956217"/>
            <a:ext cx="3970784" cy="584775"/>
          </a:xfrm>
          <a:prstGeom prst="rect">
            <a:avLst/>
          </a:prstGeom>
        </p:spPr>
        <p:txBody>
          <a:bodyPr wrap="square">
            <a:spAutoFit/>
          </a:bodyPr>
          <a:lstStyle/>
          <a:p>
            <a:r>
              <a:rPr lang="es-ES" sz="1600" i="1" dirty="0" smtClean="0">
                <a:latin typeface="Times New Roman" pitchFamily="18" charset="0"/>
                <a:cs typeface="Times New Roman" pitchFamily="18" charset="0"/>
              </a:rPr>
              <a:t>Director </a:t>
            </a:r>
            <a:r>
              <a:rPr lang="es-ES" sz="1600" i="1" dirty="0">
                <a:latin typeface="Times New Roman" pitchFamily="18" charset="0"/>
                <a:cs typeface="Times New Roman" pitchFamily="18" charset="0"/>
              </a:rPr>
              <a:t>del W3C e inventor de la </a:t>
            </a:r>
            <a:r>
              <a:rPr lang="es-ES" sz="1600" i="1" dirty="0" smtClean="0">
                <a:latin typeface="Times New Roman" pitchFamily="18" charset="0"/>
                <a:cs typeface="Times New Roman" pitchFamily="18" charset="0"/>
              </a:rPr>
              <a:t>Web</a:t>
            </a:r>
          </a:p>
          <a:p>
            <a:r>
              <a:rPr lang="es-ES" sz="1600" i="1" dirty="0" smtClean="0">
                <a:latin typeface="Times New Roman" pitchFamily="18" charset="0"/>
                <a:cs typeface="Times New Roman" pitchFamily="18" charset="0"/>
              </a:rPr>
              <a:t>Mejor conocido como el “Padre de la Web”</a:t>
            </a:r>
            <a:endParaRPr lang="en-US" i="1" dirty="0">
              <a:latin typeface="Times New Roman" pitchFamily="18" charset="0"/>
              <a:cs typeface="Times New Roman" pitchFamily="18" charset="0"/>
            </a:endParaRPr>
          </a:p>
        </p:txBody>
      </p:sp>
      <p:cxnSp>
        <p:nvCxnSpPr>
          <p:cNvPr id="10" name="Straight Connector 9"/>
          <p:cNvCxnSpPr/>
          <p:nvPr/>
        </p:nvCxnSpPr>
        <p:spPr>
          <a:xfrm>
            <a:off x="899592" y="5229200"/>
            <a:ext cx="7488832"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3"/>
          <p:cNvSpPr/>
          <p:nvPr/>
        </p:nvSpPr>
        <p:spPr>
          <a:xfrm>
            <a:off x="4716016" y="3591821"/>
            <a:ext cx="3419872" cy="461665"/>
          </a:xfrm>
          <a:prstGeom prst="rect">
            <a:avLst/>
          </a:prstGeom>
        </p:spPr>
        <p:txBody>
          <a:bodyPr wrap="square">
            <a:spAutoFit/>
          </a:bodyPr>
          <a:lstStyle/>
          <a:p>
            <a:r>
              <a:rPr lang="es-ES" sz="2400" b="1" i="1" dirty="0">
                <a:latin typeface="Times New Roman" pitchFamily="18" charset="0"/>
                <a:cs typeface="Times New Roman" pitchFamily="18" charset="0"/>
              </a:rPr>
              <a:t>Tim </a:t>
            </a:r>
            <a:r>
              <a:rPr lang="es-ES" sz="2400" b="1" i="1" dirty="0" err="1" smtClean="0">
                <a:latin typeface="Times New Roman" pitchFamily="18" charset="0"/>
                <a:cs typeface="Times New Roman" pitchFamily="18" charset="0"/>
              </a:rPr>
              <a:t>Berners</a:t>
            </a:r>
            <a:r>
              <a:rPr lang="es-ES" sz="2400" b="1" i="1" dirty="0" smtClean="0">
                <a:latin typeface="Times New Roman" pitchFamily="18" charset="0"/>
                <a:cs typeface="Times New Roman" pitchFamily="18" charset="0"/>
              </a:rPr>
              <a:t>-Lee</a:t>
            </a:r>
            <a:endParaRPr lang="es-E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coputadoradiscapacitado.jpg"/>
          <p:cNvPicPr>
            <a:picLocks noChangeAspect="1"/>
          </p:cNvPicPr>
          <p:nvPr/>
        </p:nvPicPr>
        <p:blipFill>
          <a:blip r:embed="rId2" cstate="print"/>
          <a:stretch>
            <a:fillRect/>
          </a:stretch>
        </p:blipFill>
        <p:spPr>
          <a:xfrm>
            <a:off x="0" y="2907792"/>
            <a:ext cx="4352544" cy="3950208"/>
          </a:xfrm>
          <a:prstGeom prst="rect">
            <a:avLst/>
          </a:prstGeom>
        </p:spPr>
      </p:pic>
      <p:pic>
        <p:nvPicPr>
          <p:cNvPr id="5" name="4 Imagen" descr="logo_unesco_inclusion.jpg"/>
          <p:cNvPicPr>
            <a:picLocks noChangeAspect="1"/>
          </p:cNvPicPr>
          <p:nvPr/>
        </p:nvPicPr>
        <p:blipFill>
          <a:blip r:embed="rId3"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lstStyle/>
          <a:p>
            <a:r>
              <a:rPr lang="es-ES" b="1" dirty="0" smtClean="0"/>
              <a:t>Qué es Accesibilidad Web?</a:t>
            </a:r>
            <a:endParaRPr lang="es-ES" b="1" dirty="0"/>
          </a:p>
        </p:txBody>
      </p:sp>
      <p:sp>
        <p:nvSpPr>
          <p:cNvPr id="3" name="2 Marcador de contenido"/>
          <p:cNvSpPr>
            <a:spLocks noGrp="1"/>
          </p:cNvSpPr>
          <p:nvPr>
            <p:ph sz="quarter" idx="1"/>
          </p:nvPr>
        </p:nvSpPr>
        <p:spPr>
          <a:xfrm>
            <a:off x="539552" y="1628800"/>
            <a:ext cx="7848872" cy="1656184"/>
          </a:xfrm>
        </p:spPr>
        <p:txBody>
          <a:bodyPr>
            <a:normAutofit fontScale="92500"/>
          </a:bodyPr>
          <a:lstStyle/>
          <a:p>
            <a:pPr marL="273050" indent="-3175" algn="just">
              <a:buNone/>
            </a:pPr>
            <a:r>
              <a:rPr lang="es-ES" dirty="0" smtClean="0"/>
              <a:t>Es el acceso universal a la Web, independientemente del </a:t>
            </a:r>
            <a:r>
              <a:rPr lang="es-ES" sz="2800" b="1" dirty="0" smtClean="0">
                <a:solidFill>
                  <a:srgbClr val="C00000"/>
                </a:solidFill>
              </a:rPr>
              <a:t>tipo de hardware, software, infraestructura de red, idioma, cultura, localización geográfica y capacidades de los usuarios.</a:t>
            </a:r>
            <a:endParaRPr lang="es-ES" dirty="0"/>
          </a:p>
        </p:txBody>
      </p:sp>
      <p:sp>
        <p:nvSpPr>
          <p:cNvPr id="8" name="2 Marcador de contenido"/>
          <p:cNvSpPr txBox="1">
            <a:spLocks/>
          </p:cNvSpPr>
          <p:nvPr/>
        </p:nvSpPr>
        <p:spPr>
          <a:xfrm>
            <a:off x="4211960" y="3284984"/>
            <a:ext cx="4392488" cy="2592288"/>
          </a:xfrm>
          <a:prstGeom prst="rect">
            <a:avLst/>
          </a:prstGeom>
        </p:spPr>
        <p:txBody>
          <a:bodyPr vert="horz">
            <a:noAutofit/>
          </a:bodyPr>
          <a:lstStyle/>
          <a:p>
            <a:pPr marL="273050" marR="0" lvl="0" indent="-1588" algn="just" defTabSz="914400" rtl="0" eaLnBrk="1" fontAlgn="auto" latinLnBrk="0" hangingPunct="1">
              <a:lnSpc>
                <a:spcPct val="100000"/>
              </a:lnSpc>
              <a:spcBef>
                <a:spcPts val="600"/>
              </a:spcBef>
              <a:spcAft>
                <a:spcPts val="0"/>
              </a:spcAft>
              <a:buClr>
                <a:schemeClr val="accent1"/>
              </a:buClr>
              <a:buSzPct val="76000"/>
              <a:tabLst/>
              <a:defRPr/>
            </a:pPr>
            <a:r>
              <a:rPr lang="es-ES" sz="2300" dirty="0"/>
              <a:t>Es la posibilidad </a:t>
            </a:r>
            <a:r>
              <a:rPr kumimoji="0" lang="es-ES" sz="2300" b="0" i="0" u="none" strike="noStrike" kern="1200" cap="none" spc="0" normalizeH="0" baseline="0" noProof="0" dirty="0" smtClean="0">
                <a:ln>
                  <a:noFill/>
                </a:ln>
                <a:solidFill>
                  <a:schemeClr val="tx1"/>
                </a:solidFill>
                <a:effectLst/>
                <a:uLnTx/>
                <a:uFillTx/>
                <a:latin typeface="+mn-lt"/>
                <a:ea typeface="+mn-ea"/>
                <a:cs typeface="+mn-cs"/>
              </a:rPr>
              <a:t>de que un producto o servicio web pueda ser accedido y usado por el mayor número posible de personas, indiferentemente de las limitaciones propias del individuo o de uso. </a:t>
            </a:r>
          </a:p>
          <a:p>
            <a:pPr marL="274320" marR="0" lvl="0" indent="-274320" algn="just" defTabSz="914400" rtl="0" eaLnBrk="1" fontAlgn="auto" latinLnBrk="0" hangingPunct="1">
              <a:lnSpc>
                <a:spcPct val="100000"/>
              </a:lnSpc>
              <a:spcBef>
                <a:spcPts val="600"/>
              </a:spcBef>
              <a:spcAft>
                <a:spcPts val="0"/>
              </a:spcAft>
              <a:buClr>
                <a:schemeClr val="accent1"/>
              </a:buClr>
              <a:buSzPct val="76000"/>
              <a:tabLst/>
              <a:defRPr/>
            </a:pPr>
            <a:endParaRPr kumimoji="0" lang="es-ES" sz="23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8 Rectángulo"/>
          <p:cNvSpPr/>
          <p:nvPr/>
        </p:nvSpPr>
        <p:spPr>
          <a:xfrm>
            <a:off x="2927864" y="5487615"/>
            <a:ext cx="1296144" cy="461665"/>
          </a:xfrm>
          <a:prstGeom prst="rect">
            <a:avLst/>
          </a:prstGeom>
        </p:spPr>
        <p:txBody>
          <a:bodyPr wrap="square">
            <a:spAutoFit/>
          </a:bodyPr>
          <a:lstStyle/>
          <a:p>
            <a:r>
              <a:rPr lang="es-ES" sz="2400" b="1" dirty="0" smtClean="0">
                <a:solidFill>
                  <a:srgbClr val="FF9900"/>
                </a:solidFill>
                <a:latin typeface="AvantGarde" pitchFamily="34" charset="0"/>
              </a:rPr>
              <a:t>idioma</a:t>
            </a:r>
            <a:endParaRPr lang="es-ES" sz="2400" b="1" dirty="0">
              <a:solidFill>
                <a:srgbClr val="FF9900"/>
              </a:solidFill>
            </a:endParaRPr>
          </a:p>
        </p:txBody>
      </p:sp>
      <p:sp>
        <p:nvSpPr>
          <p:cNvPr id="10" name="9 Rectángulo"/>
          <p:cNvSpPr/>
          <p:nvPr/>
        </p:nvSpPr>
        <p:spPr>
          <a:xfrm>
            <a:off x="5148064" y="6351711"/>
            <a:ext cx="2664296" cy="461665"/>
          </a:xfrm>
          <a:prstGeom prst="rect">
            <a:avLst/>
          </a:prstGeom>
        </p:spPr>
        <p:txBody>
          <a:bodyPr wrap="square">
            <a:spAutoFit/>
          </a:bodyPr>
          <a:lstStyle/>
          <a:p>
            <a:r>
              <a:rPr lang="es-ES" sz="2400" b="1" dirty="0" smtClean="0">
                <a:solidFill>
                  <a:srgbClr val="FF0000"/>
                </a:solidFill>
                <a:latin typeface="Tahoma" pitchFamily="34" charset="0"/>
                <a:cs typeface="Tahoma" pitchFamily="34" charset="0"/>
              </a:rPr>
              <a:t>conocimiento</a:t>
            </a:r>
            <a:endParaRPr lang="es-ES" sz="2400" b="1" dirty="0" smtClean="0"/>
          </a:p>
        </p:txBody>
      </p:sp>
      <p:sp>
        <p:nvSpPr>
          <p:cNvPr id="11" name="10 Rectángulo"/>
          <p:cNvSpPr/>
          <p:nvPr/>
        </p:nvSpPr>
        <p:spPr>
          <a:xfrm>
            <a:off x="6372200" y="5898816"/>
            <a:ext cx="1944216" cy="461665"/>
          </a:xfrm>
          <a:prstGeom prst="rect">
            <a:avLst/>
          </a:prstGeom>
        </p:spPr>
        <p:txBody>
          <a:bodyPr wrap="square">
            <a:spAutoFit/>
          </a:bodyPr>
          <a:lstStyle/>
          <a:p>
            <a:r>
              <a:rPr lang="es-ES" sz="2400" b="1" dirty="0" smtClean="0">
                <a:solidFill>
                  <a:schemeClr val="accent2">
                    <a:lumMod val="50000"/>
                  </a:schemeClr>
                </a:solidFill>
                <a:latin typeface="Arial Narrow" pitchFamily="34" charset="0"/>
              </a:rPr>
              <a:t>discapacidad</a:t>
            </a:r>
            <a:endParaRPr lang="es-ES" sz="2400" b="1" dirty="0"/>
          </a:p>
        </p:txBody>
      </p:sp>
      <p:sp>
        <p:nvSpPr>
          <p:cNvPr id="12" name="11 Rectángulo"/>
          <p:cNvSpPr/>
          <p:nvPr/>
        </p:nvSpPr>
        <p:spPr>
          <a:xfrm>
            <a:off x="3311352" y="6021288"/>
            <a:ext cx="1836712" cy="461665"/>
          </a:xfrm>
          <a:prstGeom prst="rect">
            <a:avLst/>
          </a:prstGeom>
        </p:spPr>
        <p:txBody>
          <a:bodyPr wrap="square">
            <a:spAutoFit/>
          </a:bodyPr>
          <a:lstStyle/>
          <a:p>
            <a:r>
              <a:rPr lang="es-ES" sz="2400" b="1" dirty="0" smtClean="0">
                <a:solidFill>
                  <a:srgbClr val="009900"/>
                </a:solidFill>
                <a:latin typeface="Times New Roman" pitchFamily="18" charset="0"/>
                <a:cs typeface="Times New Roman" pitchFamily="18" charset="0"/>
              </a:rPr>
              <a:t>experiencia</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_unesco_inclusion.jpg"/>
          <p:cNvPicPr>
            <a:picLocks noChangeAspect="1"/>
          </p:cNvPicPr>
          <p:nvPr/>
        </p:nvPicPr>
        <p:blipFill>
          <a:blip r:embed="rId2"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normAutofit/>
          </a:bodyPr>
          <a:lstStyle/>
          <a:p>
            <a:r>
              <a:rPr lang="es-ES" b="1" dirty="0"/>
              <a:t>Para quién es?</a:t>
            </a:r>
          </a:p>
        </p:txBody>
      </p:sp>
      <p:sp>
        <p:nvSpPr>
          <p:cNvPr id="3" name="2 Marcador de contenido"/>
          <p:cNvSpPr>
            <a:spLocks noGrp="1"/>
          </p:cNvSpPr>
          <p:nvPr>
            <p:ph sz="quarter" idx="1"/>
          </p:nvPr>
        </p:nvSpPr>
        <p:spPr>
          <a:xfrm>
            <a:off x="4716016" y="1556792"/>
            <a:ext cx="3888432" cy="4968552"/>
          </a:xfrm>
        </p:spPr>
        <p:txBody>
          <a:bodyPr>
            <a:normAutofit lnSpcReduction="10000"/>
          </a:bodyPr>
          <a:lstStyle/>
          <a:p>
            <a:pPr algn="just">
              <a:buNone/>
            </a:pPr>
            <a:r>
              <a:rPr lang="es-ES" sz="3600" b="1" dirty="0" smtClean="0">
                <a:solidFill>
                  <a:srgbClr val="FF0000"/>
                </a:solidFill>
              </a:rPr>
              <a:t>TODOS!!!!</a:t>
            </a:r>
          </a:p>
          <a:p>
            <a:pPr algn="just">
              <a:buNone/>
            </a:pPr>
            <a:r>
              <a:rPr lang="es-ES" b="1" dirty="0" smtClean="0"/>
              <a:t>     …. </a:t>
            </a:r>
            <a:r>
              <a:rPr lang="es-ES" dirty="0" smtClean="0"/>
              <a:t>nadie tenemos garantizada la salud y cualquiera de nosotros puede tener algún problema de discapacidad temporal o permanente, una enfermedad o simplemente edad avanzada, por otro lado la situación económica de una persona puede cambiar, etc.</a:t>
            </a:r>
          </a:p>
          <a:p>
            <a:pPr algn="just">
              <a:buNone/>
            </a:pPr>
            <a:endParaRPr lang="es-ES" dirty="0" smtClean="0"/>
          </a:p>
        </p:txBody>
      </p:sp>
      <p:pic>
        <p:nvPicPr>
          <p:cNvPr id="8" name="7 Imagen" descr="discapacidadvarios.jpg"/>
          <p:cNvPicPr>
            <a:picLocks noChangeAspect="1"/>
          </p:cNvPicPr>
          <p:nvPr/>
        </p:nvPicPr>
        <p:blipFill>
          <a:blip r:embed="rId3" cstate="print"/>
          <a:stretch>
            <a:fillRect/>
          </a:stretch>
        </p:blipFill>
        <p:spPr>
          <a:xfrm>
            <a:off x="467544" y="1484784"/>
            <a:ext cx="3823762" cy="47024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Por qué la necesitamos?</a:t>
            </a:r>
            <a:endParaRPr lang="es-ES" b="1" dirty="0"/>
          </a:p>
        </p:txBody>
      </p:sp>
      <p:sp>
        <p:nvSpPr>
          <p:cNvPr id="3" name="2 Marcador de contenido"/>
          <p:cNvSpPr>
            <a:spLocks noGrp="1"/>
          </p:cNvSpPr>
          <p:nvPr>
            <p:ph sz="quarter" idx="1"/>
          </p:nvPr>
        </p:nvSpPr>
        <p:spPr>
          <a:xfrm>
            <a:off x="457200" y="1556792"/>
            <a:ext cx="8229600" cy="4600168"/>
          </a:xfrm>
        </p:spPr>
        <p:txBody>
          <a:bodyPr>
            <a:normAutofit/>
          </a:bodyPr>
          <a:lstStyle/>
          <a:p>
            <a:r>
              <a:rPr lang="es-ES" sz="4000" b="1" dirty="0" smtClean="0"/>
              <a:t>Razones éticas </a:t>
            </a:r>
          </a:p>
          <a:p>
            <a:r>
              <a:rPr lang="es-ES" sz="4000" b="1" dirty="0" smtClean="0"/>
              <a:t>Razones sociales</a:t>
            </a:r>
          </a:p>
          <a:p>
            <a:r>
              <a:rPr lang="es-ES" sz="4000" b="1" dirty="0"/>
              <a:t>Razones </a:t>
            </a:r>
            <a:r>
              <a:rPr lang="es-ES" sz="4000" b="1" dirty="0" smtClean="0"/>
              <a:t>políticas</a:t>
            </a:r>
          </a:p>
          <a:p>
            <a:r>
              <a:rPr lang="es-ES" sz="4000" b="1" dirty="0"/>
              <a:t>Razones </a:t>
            </a:r>
            <a:r>
              <a:rPr lang="es-ES" sz="4000" b="1" dirty="0" smtClean="0"/>
              <a:t>económicas</a:t>
            </a:r>
          </a:p>
          <a:p>
            <a:r>
              <a:rPr lang="es-ES" sz="4000" b="1" dirty="0" smtClean="0"/>
              <a:t>Razones legales</a:t>
            </a:r>
          </a:p>
          <a:p>
            <a:r>
              <a:rPr lang="es-ES" sz="4000" b="1" dirty="0" smtClean="0"/>
              <a:t>Razones Técnicas</a:t>
            </a:r>
          </a:p>
        </p:txBody>
      </p:sp>
      <p:pic>
        <p:nvPicPr>
          <p:cNvPr id="5" name="4 Imagen" descr="logo_unesco_inclusion.jpg"/>
          <p:cNvPicPr>
            <a:picLocks noChangeAspect="1"/>
          </p:cNvPicPr>
          <p:nvPr/>
        </p:nvPicPr>
        <p:blipFill>
          <a:blip r:embed="rId2"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Discapacidad vs. Incapacidad</a:t>
            </a:r>
            <a:endParaRPr lang="es-ES" b="1" dirty="0"/>
          </a:p>
        </p:txBody>
      </p:sp>
      <p:sp>
        <p:nvSpPr>
          <p:cNvPr id="3" name="2 Marcador de contenido"/>
          <p:cNvSpPr>
            <a:spLocks noGrp="1"/>
          </p:cNvSpPr>
          <p:nvPr>
            <p:ph sz="quarter" idx="1"/>
          </p:nvPr>
        </p:nvSpPr>
        <p:spPr>
          <a:xfrm>
            <a:off x="457200" y="1219200"/>
            <a:ext cx="8229600" cy="4442048"/>
          </a:xfrm>
        </p:spPr>
        <p:txBody>
          <a:bodyPr>
            <a:normAutofit/>
          </a:bodyPr>
          <a:lstStyle/>
          <a:p>
            <a:pPr algn="just"/>
            <a:r>
              <a:rPr lang="es-ES" sz="4000" dirty="0" err="1" smtClean="0"/>
              <a:t>Dis</a:t>
            </a:r>
            <a:r>
              <a:rPr lang="es-ES" sz="4000" b="1" dirty="0" err="1" smtClean="0"/>
              <a:t>CAPACIDAD</a:t>
            </a:r>
            <a:endParaRPr lang="es-ES" sz="4000" b="1" dirty="0" smtClean="0"/>
          </a:p>
          <a:p>
            <a:pPr lvl="1" algn="just"/>
            <a:r>
              <a:rPr lang="es-ES" sz="2100" dirty="0" smtClean="0"/>
              <a:t>Es cualquier </a:t>
            </a:r>
            <a:r>
              <a:rPr lang="es-ES" sz="2500" dirty="0" smtClean="0">
                <a:solidFill>
                  <a:srgbClr val="C00000"/>
                </a:solidFill>
              </a:rPr>
              <a:t>disminución o restricción </a:t>
            </a:r>
            <a:r>
              <a:rPr lang="es-ES" sz="2100" dirty="0" smtClean="0"/>
              <a:t>de la capacidad de realizar una actividad en la forma o dentro del margen que se considera normal para el ser humano.  </a:t>
            </a:r>
          </a:p>
          <a:p>
            <a:pPr algn="just">
              <a:buNone/>
            </a:pPr>
            <a:endParaRPr lang="es-ES" sz="2400" dirty="0" smtClean="0"/>
          </a:p>
          <a:p>
            <a:pPr algn="just"/>
            <a:r>
              <a:rPr lang="es-ES" sz="4000" dirty="0" err="1" smtClean="0"/>
              <a:t>In</a:t>
            </a:r>
            <a:r>
              <a:rPr lang="es-ES" sz="4000" b="1" dirty="0" err="1" smtClean="0"/>
              <a:t>CAPACIDAD</a:t>
            </a:r>
            <a:endParaRPr lang="es-ES" sz="4000" b="1" dirty="0" smtClean="0"/>
          </a:p>
          <a:p>
            <a:pPr lvl="1" algn="just"/>
            <a:r>
              <a:rPr lang="es-ES" sz="2100" dirty="0" smtClean="0"/>
              <a:t>Es la </a:t>
            </a:r>
            <a:r>
              <a:rPr lang="es-ES" sz="2500" dirty="0" smtClean="0">
                <a:solidFill>
                  <a:srgbClr val="C00000"/>
                </a:solidFill>
              </a:rPr>
              <a:t>ausencia de la capacidad o habilidad </a:t>
            </a:r>
            <a:r>
              <a:rPr lang="es-ES" sz="2100" dirty="0" smtClean="0"/>
              <a:t>para realizar una actividad que te permita desarrollar una tarea especifica. Por ejemplo no tener la habilidad de aprender inglés, es una incapacidad pero no afecta en tu desarrollo normal como persona.</a:t>
            </a:r>
          </a:p>
          <a:p>
            <a:pPr lvl="1" algn="just"/>
            <a:endParaRPr lang="es-ES" sz="2400" dirty="0" smtClean="0">
              <a:solidFill>
                <a:schemeClr val="tx1"/>
              </a:solidFill>
            </a:endParaRPr>
          </a:p>
        </p:txBody>
      </p:sp>
      <p:pic>
        <p:nvPicPr>
          <p:cNvPr id="5" name="4 Imagen" descr="logo_unesco_inclusion.jpg"/>
          <p:cNvPicPr>
            <a:picLocks noChangeAspect="1"/>
          </p:cNvPicPr>
          <p:nvPr/>
        </p:nvPicPr>
        <p:blipFill>
          <a:blip r:embed="rId2"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Rectángulo redondeado"/>
          <p:cNvSpPr/>
          <p:nvPr/>
        </p:nvSpPr>
        <p:spPr>
          <a:xfrm>
            <a:off x="827584" y="5733256"/>
            <a:ext cx="784887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“Tener </a:t>
            </a:r>
            <a:r>
              <a:rPr lang="es-ES" sz="2800" b="1" dirty="0"/>
              <a:t>y no ser: </a:t>
            </a:r>
            <a:r>
              <a:rPr lang="es-ES" sz="2800" b="1" dirty="0" smtClean="0"/>
              <a:t> la </a:t>
            </a:r>
            <a:r>
              <a:rPr lang="es-ES" sz="2800" b="1" dirty="0"/>
              <a:t>discapacidad es algo que se tiene no algo que se </a:t>
            </a:r>
            <a:r>
              <a:rPr lang="es-ES" sz="2800" b="1" dirty="0" smtClean="0"/>
              <a:t>es”</a:t>
            </a:r>
            <a:endParaRPr lang="es-E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b="1" dirty="0" smtClean="0"/>
              <a:t>Iniciativa de Accesibilidad Web</a:t>
            </a:r>
            <a:endParaRPr lang="es-ES" dirty="0"/>
          </a:p>
        </p:txBody>
      </p:sp>
      <p:sp>
        <p:nvSpPr>
          <p:cNvPr id="3" name="2 Subtítulo"/>
          <p:cNvSpPr>
            <a:spLocks noGrp="1"/>
          </p:cNvSpPr>
          <p:nvPr>
            <p:ph type="subTitle" idx="1"/>
          </p:nvPr>
        </p:nvSpPr>
        <p:spPr/>
        <p:txBody>
          <a:bodyPr/>
          <a:lstStyle/>
          <a:p>
            <a:r>
              <a:rPr lang="es-ES" dirty="0" smtClean="0"/>
              <a:t>WAI (Web </a:t>
            </a:r>
            <a:r>
              <a:rPr lang="es-ES" dirty="0" err="1" smtClean="0"/>
              <a:t>Accesibility</a:t>
            </a:r>
            <a:r>
              <a:rPr lang="es-ES" dirty="0" smtClean="0"/>
              <a:t> </a:t>
            </a:r>
            <a:r>
              <a:rPr lang="es-ES" dirty="0" err="1" smtClean="0"/>
              <a:t>Initiative</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_unesco_inclusion.jpg"/>
          <p:cNvPicPr>
            <a:picLocks noChangeAspect="1"/>
          </p:cNvPicPr>
          <p:nvPr/>
        </p:nvPicPr>
        <p:blipFill>
          <a:blip r:embed="rId2"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normAutofit/>
          </a:bodyPr>
          <a:lstStyle/>
          <a:p>
            <a:r>
              <a:rPr lang="es-ES" b="1" dirty="0" smtClean="0"/>
              <a:t>Iniciativa de Accesibilidad Web</a:t>
            </a:r>
            <a:endParaRPr lang="es-ES" b="1" dirty="0"/>
          </a:p>
        </p:txBody>
      </p:sp>
      <p:sp>
        <p:nvSpPr>
          <p:cNvPr id="3" name="2 Marcador de contenido"/>
          <p:cNvSpPr>
            <a:spLocks noGrp="1"/>
          </p:cNvSpPr>
          <p:nvPr>
            <p:ph sz="quarter" idx="1"/>
          </p:nvPr>
        </p:nvSpPr>
        <p:spPr>
          <a:xfrm>
            <a:off x="457200" y="1556792"/>
            <a:ext cx="7427168" cy="1080120"/>
          </a:xfrm>
        </p:spPr>
        <p:txBody>
          <a:bodyPr>
            <a:normAutofit fontScale="92500"/>
          </a:bodyPr>
          <a:lstStyle/>
          <a:p>
            <a:pPr>
              <a:buNone/>
            </a:pPr>
            <a:r>
              <a:rPr lang="es-ES" dirty="0" smtClean="0"/>
              <a:t>Es una actividad desarrollada por el</a:t>
            </a:r>
            <a:br>
              <a:rPr lang="es-ES" dirty="0" smtClean="0"/>
            </a:br>
            <a:r>
              <a:rPr lang="es-ES" dirty="0" smtClean="0"/>
              <a:t>            </a:t>
            </a:r>
            <a:r>
              <a:rPr lang="es-ES" b="1" dirty="0" err="1" smtClean="0"/>
              <a:t>World</a:t>
            </a:r>
            <a:r>
              <a:rPr lang="es-ES" b="1" dirty="0" smtClean="0"/>
              <a:t> Wide Web </a:t>
            </a:r>
            <a:r>
              <a:rPr lang="es-ES" b="1" dirty="0" err="1" smtClean="0"/>
              <a:t>Consortium</a:t>
            </a:r>
            <a:r>
              <a:rPr lang="es-ES" b="1" dirty="0" smtClean="0"/>
              <a:t> </a:t>
            </a:r>
            <a:r>
              <a:rPr lang="es-ES" sz="2800" b="1" dirty="0" smtClean="0">
                <a:solidFill>
                  <a:srgbClr val="C00000"/>
                </a:solidFill>
              </a:rPr>
              <a:t>(W3C)</a:t>
            </a:r>
          </a:p>
        </p:txBody>
      </p:sp>
      <p:pic>
        <p:nvPicPr>
          <p:cNvPr id="5" name="4 Imagen" descr="computer_monitor.png"/>
          <p:cNvPicPr>
            <a:picLocks noChangeAspect="1"/>
          </p:cNvPicPr>
          <p:nvPr/>
        </p:nvPicPr>
        <p:blipFill>
          <a:blip r:embed="rId3" cstate="print"/>
          <a:stretch>
            <a:fillRect/>
          </a:stretch>
        </p:blipFill>
        <p:spPr>
          <a:xfrm>
            <a:off x="88686" y="2780928"/>
            <a:ext cx="3043154" cy="3290684"/>
          </a:xfrm>
          <a:prstGeom prst="rect">
            <a:avLst/>
          </a:prstGeom>
        </p:spPr>
      </p:pic>
      <p:sp>
        <p:nvSpPr>
          <p:cNvPr id="6" name="2 Marcador de contenido"/>
          <p:cNvSpPr txBox="1">
            <a:spLocks/>
          </p:cNvSpPr>
          <p:nvPr/>
        </p:nvSpPr>
        <p:spPr>
          <a:xfrm>
            <a:off x="3203848" y="2924944"/>
            <a:ext cx="5688632" cy="3744416"/>
          </a:xfrm>
          <a:prstGeom prst="rect">
            <a:avLst/>
          </a:prstGeom>
        </p:spPr>
        <p:txBody>
          <a:bodyPr vert="horz">
            <a:normAutofit fontScale="92500"/>
          </a:bodyPr>
          <a:lstStyle/>
          <a:p>
            <a:pPr marL="273050" marR="0" lvl="0" indent="-1588" algn="just" defTabSz="914400" rtl="0" eaLnBrk="1" fontAlgn="auto" latinLnBrk="0" hangingPunct="1">
              <a:lnSpc>
                <a:spcPct val="100000"/>
              </a:lnSpc>
              <a:spcBef>
                <a:spcPts val="600"/>
              </a:spcBef>
              <a:spcAft>
                <a:spcPts val="0"/>
              </a:spcAft>
              <a:buClr>
                <a:schemeClr val="accent1"/>
              </a:buClr>
              <a:buSzPct val="76000"/>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El objetivo es facilitar el </a:t>
            </a:r>
            <a:r>
              <a:rPr kumimoji="0" lang="es-ES" sz="2800" b="1"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acceso de las personas con discapacidad</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 desarrollando </a:t>
            </a:r>
            <a:r>
              <a:rPr lang="es-ES" sz="2800" b="1" dirty="0">
                <a:solidFill>
                  <a:srgbClr val="C00000"/>
                </a:solidFill>
                <a:latin typeface="Times New Roman" panose="02020603050405020304" pitchFamily="18" charset="0"/>
                <a:cs typeface="Times New Roman" panose="02020603050405020304" pitchFamily="18" charset="0"/>
              </a:rPr>
              <a:t>pautas de accesibilidad</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 mejorando las </a:t>
            </a:r>
            <a:r>
              <a:rPr lang="es-ES" sz="2800" b="1" dirty="0">
                <a:solidFill>
                  <a:srgbClr val="C00000"/>
                </a:solidFill>
                <a:latin typeface="Times New Roman" panose="02020603050405020304" pitchFamily="18" charset="0"/>
                <a:cs typeface="Times New Roman" panose="02020603050405020304" pitchFamily="18" charset="0"/>
              </a:rPr>
              <a:t>herramientas para la evaluación y reparación de accesibilidad Web</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 llevando a cabo una labor educativa y de </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concienciación </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en relación a la importancia del diseño accesible de páginas Web.</a:t>
            </a:r>
          </a:p>
          <a:p>
            <a:pPr marL="274320" marR="0" lvl="0" indent="-274320" algn="just" defTabSz="914400" rtl="0" eaLnBrk="1" fontAlgn="auto" latinLnBrk="0" hangingPunct="1">
              <a:lnSpc>
                <a:spcPct val="100000"/>
              </a:lnSpc>
              <a:spcBef>
                <a:spcPts val="600"/>
              </a:spcBef>
              <a:spcAft>
                <a:spcPts val="0"/>
              </a:spcAft>
              <a:buClr>
                <a:schemeClr val="accent1"/>
              </a:buClr>
              <a:buSzPct val="76000"/>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179512" y="5949280"/>
            <a:ext cx="2880320" cy="432048"/>
          </a:xfrm>
          <a:prstGeom prst="rect">
            <a:avLst/>
          </a:prstGeom>
        </p:spPr>
        <p:txBody>
          <a:bodyPr vert="horz">
            <a:normAutofit fontScale="92500" lnSpcReduction="2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6000"/>
              <a:tabLst/>
              <a:defRPr/>
            </a:pPr>
            <a:r>
              <a:rPr kumimoji="0" lang="es-ES" sz="2800" b="1" i="0" u="none" strike="noStrike" kern="1200" cap="none" spc="0" normalizeH="0" baseline="0" noProof="0" dirty="0" smtClean="0">
                <a:ln>
                  <a:noFill/>
                </a:ln>
                <a:solidFill>
                  <a:srgbClr val="C00000"/>
                </a:solidFill>
                <a:effectLst/>
                <a:uLnTx/>
                <a:uFillTx/>
                <a:latin typeface="+mn-lt"/>
                <a:ea typeface="+mn-ea"/>
                <a:cs typeface="+mn-cs"/>
                <a:hlinkClick r:id="rId4"/>
              </a:rPr>
              <a:t>http://</a:t>
            </a:r>
            <a:r>
              <a:rPr kumimoji="0" lang="es-ES" sz="2800" b="1" i="0" u="none" strike="noStrike" kern="1200" cap="none" spc="0" normalizeH="0" baseline="0" noProof="0" dirty="0" smtClean="0">
                <a:ln>
                  <a:noFill/>
                </a:ln>
                <a:solidFill>
                  <a:srgbClr val="C00000"/>
                </a:solidFill>
                <a:effectLst/>
                <a:uLnTx/>
                <a:uFillTx/>
                <a:latin typeface="+mn-lt"/>
                <a:ea typeface="+mn-ea"/>
                <a:cs typeface="+mn-cs"/>
                <a:hlinkClick r:id="rId4"/>
              </a:rPr>
              <a:t>www.w3.es</a:t>
            </a:r>
            <a:endParaRPr kumimoji="0" lang="es-ES" sz="2800" b="1" i="0" u="none" strike="noStrike" kern="1200" cap="none" spc="0" normalizeH="0" baseline="0" noProof="0" dirty="0" smtClean="0">
              <a:ln>
                <a:noFill/>
              </a:ln>
              <a:solidFill>
                <a:srgbClr val="C00000"/>
              </a:solidFill>
              <a:effectLst/>
              <a:uLnTx/>
              <a:uFillTx/>
              <a:latin typeface="+mn-lt"/>
              <a:ea typeface="+mn-ea"/>
              <a:cs typeface="+mn-cs"/>
            </a:endParaRPr>
          </a:p>
          <a:p>
            <a:pPr marL="274320" marR="0" lvl="0" indent="-274320" algn="just" defTabSz="914400" rtl="0" eaLnBrk="1" fontAlgn="auto" latinLnBrk="0" hangingPunct="1">
              <a:lnSpc>
                <a:spcPct val="100000"/>
              </a:lnSpc>
              <a:spcBef>
                <a:spcPts val="600"/>
              </a:spcBef>
              <a:spcAft>
                <a:spcPts val="0"/>
              </a:spcAft>
              <a:buClr>
                <a:schemeClr val="accent1"/>
              </a:buClr>
              <a:buSzPct val="76000"/>
              <a:tabLst/>
              <a:defRPr/>
            </a:pPr>
            <a:endParaRPr kumimoji="0" lang="es-ES" sz="2800" b="1" i="0" u="none" strike="noStrike" kern="1200" cap="none" spc="0" normalizeH="0" baseline="0" noProof="0" dirty="0" smtClean="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_unesco_inclusion.jpg"/>
          <p:cNvPicPr>
            <a:picLocks noChangeAspect="1"/>
          </p:cNvPicPr>
          <p:nvPr/>
        </p:nvPicPr>
        <p:blipFill>
          <a:blip r:embed="rId2" cstate="print"/>
          <a:stretch>
            <a:fillRect/>
          </a:stretch>
        </p:blipFill>
        <p:spPr>
          <a:xfrm>
            <a:off x="7596336" y="116632"/>
            <a:ext cx="144016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normAutofit/>
          </a:bodyPr>
          <a:lstStyle/>
          <a:p>
            <a:r>
              <a:rPr lang="es-ES" b="1" dirty="0" smtClean="0"/>
              <a:t>Pautas de Accesibilidad</a:t>
            </a:r>
            <a:endParaRPr lang="es-ES" b="1" dirty="0"/>
          </a:p>
        </p:txBody>
      </p:sp>
      <p:sp>
        <p:nvSpPr>
          <p:cNvPr id="3" name="2 Marcador de contenido"/>
          <p:cNvSpPr>
            <a:spLocks noGrp="1"/>
          </p:cNvSpPr>
          <p:nvPr>
            <p:ph sz="quarter" idx="1"/>
          </p:nvPr>
        </p:nvSpPr>
        <p:spPr>
          <a:xfrm>
            <a:off x="457200" y="1772816"/>
            <a:ext cx="8229600" cy="4384144"/>
          </a:xfrm>
        </p:spPr>
        <p:txBody>
          <a:bodyPr>
            <a:normAutofit lnSpcReduction="10000"/>
          </a:bodyPr>
          <a:lstStyle/>
          <a:p>
            <a:pPr algn="just"/>
            <a:r>
              <a:rPr lang="es-ES" dirty="0" smtClean="0"/>
              <a:t>Consiste en </a:t>
            </a:r>
            <a:r>
              <a:rPr lang="es-ES" sz="3100" b="1" dirty="0" smtClean="0">
                <a:solidFill>
                  <a:srgbClr val="C00000"/>
                </a:solidFill>
              </a:rPr>
              <a:t>14 pautas  </a:t>
            </a:r>
            <a:r>
              <a:rPr lang="es-ES" dirty="0" smtClean="0"/>
              <a:t>y tiene como función primordial servir de </a:t>
            </a:r>
            <a:r>
              <a:rPr lang="es-ES" sz="3100" b="1" dirty="0" smtClean="0">
                <a:solidFill>
                  <a:srgbClr val="C00000"/>
                </a:solidFill>
              </a:rPr>
              <a:t>guía en el diseño de páginas web </a:t>
            </a:r>
            <a:r>
              <a:rPr lang="es-ES" dirty="0" smtClean="0"/>
              <a:t>hacia un diseño accesible, reduciendo las barreras de acceso a la información sin sacrificar el diseño. </a:t>
            </a:r>
            <a:endParaRPr lang="es-ES" b="1" dirty="0" smtClean="0"/>
          </a:p>
          <a:p>
            <a:pPr algn="just"/>
            <a:r>
              <a:rPr lang="es-ES" dirty="0" smtClean="0"/>
              <a:t>Cada pauta contiene una serie de </a:t>
            </a:r>
            <a:r>
              <a:rPr lang="es-ES" sz="3100" b="1" dirty="0" smtClean="0">
                <a:solidFill>
                  <a:srgbClr val="C00000"/>
                </a:solidFill>
              </a:rPr>
              <a:t>puntos de verificación </a:t>
            </a:r>
            <a:r>
              <a:rPr lang="es-ES" dirty="0" smtClean="0"/>
              <a:t>que ayudan a detectar posibles errores, describen la forma de diseñar páginas accesibles y ofrecen la flexibilidad necesaria para que la información esté al alcance de todos los usuarios.</a:t>
            </a:r>
            <a:r>
              <a:rPr lang="es-ES" b="1" dirty="0" smtClean="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832</TotalTime>
  <Words>875</Words>
  <Application>Microsoft Office PowerPoint</Application>
  <PresentationFormat>Presentación en pantalla (4:3)</PresentationFormat>
  <Paragraphs>98</Paragraphs>
  <Slides>24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24</vt:i4>
      </vt:variant>
    </vt:vector>
  </HeadingPairs>
  <TitlesOfParts>
    <vt:vector size="34" baseType="lpstr">
      <vt:lpstr>Arial Narrow</vt:lpstr>
      <vt:lpstr>AvantGarde</vt:lpstr>
      <vt:lpstr>Bookman Old Style</vt:lpstr>
      <vt:lpstr>Calibri</vt:lpstr>
      <vt:lpstr>Gill Sans MT</vt:lpstr>
      <vt:lpstr>Tahoma</vt:lpstr>
      <vt:lpstr>Times New Roman</vt:lpstr>
      <vt:lpstr>Wingdings</vt:lpstr>
      <vt:lpstr>Wingdings 3</vt:lpstr>
      <vt:lpstr>Origen</vt:lpstr>
      <vt:lpstr>TALLER de  ACCESIBILIDAD  WEB</vt:lpstr>
      <vt:lpstr>Qué es Accesibilidad?</vt:lpstr>
      <vt:lpstr>Qué es Accesibilidad Web?</vt:lpstr>
      <vt:lpstr>Para quién es?</vt:lpstr>
      <vt:lpstr>Por qué la necesitamos?</vt:lpstr>
      <vt:lpstr>Discapacidad vs. Incapacidad</vt:lpstr>
      <vt:lpstr>Iniciativa de Accesibilidad Web</vt:lpstr>
      <vt:lpstr>Iniciativa de Accesibilidad Web</vt:lpstr>
      <vt:lpstr>Pautas de Accesibilidad</vt:lpstr>
      <vt:lpstr>Pautas de Accesibilidad</vt:lpstr>
      <vt:lpstr>Pautas de Accesibilidad</vt:lpstr>
      <vt:lpstr>Prioridades</vt:lpstr>
      <vt:lpstr>Niveles de Conformidad</vt:lpstr>
      <vt:lpstr>Ejemplo:</vt:lpstr>
      <vt:lpstr>Concepto</vt:lpstr>
      <vt:lpstr>Accesibilidad Web en Dreamweaver</vt:lpstr>
      <vt:lpstr>Configuración</vt:lpstr>
      <vt:lpstr>Evaluación de Accesibilidad Web</vt:lpstr>
      <vt:lpstr>Evaluación</vt:lpstr>
      <vt:lpstr>Ejemplos de contenidos Web No Accesibles</vt:lpstr>
      <vt:lpstr>Discapacidad Visual</vt:lpstr>
      <vt:lpstr>Discapacidad Auditiva</vt:lpstr>
      <vt:lpstr>Discapacidad Intelectual</vt:lpstr>
      <vt:lpstr>MUCHAS GRACIAS POR SU ATENCIÓN!!!!</vt:lpstr>
    </vt:vector>
  </TitlesOfParts>
  <Company>UABC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Delia</dc:creator>
  <cp:lastModifiedBy>UABC</cp:lastModifiedBy>
  <cp:revision>63</cp:revision>
  <cp:lastPrinted>2014-11-20T03:26:00Z</cp:lastPrinted>
  <dcterms:created xsi:type="dcterms:W3CDTF">2012-11-05T18:27:37Z</dcterms:created>
  <dcterms:modified xsi:type="dcterms:W3CDTF">2015-05-07T21:53:41Z</dcterms:modified>
</cp:coreProperties>
</file>